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72" r:id="rId3"/>
    <p:sldId id="280" r:id="rId4"/>
    <p:sldId id="295" r:id="rId5"/>
    <p:sldId id="281" r:id="rId6"/>
    <p:sldId id="273" r:id="rId7"/>
    <p:sldId id="291" r:id="rId8"/>
    <p:sldId id="274" r:id="rId9"/>
    <p:sldId id="282" r:id="rId10"/>
    <p:sldId id="277" r:id="rId11"/>
    <p:sldId id="283" r:id="rId12"/>
    <p:sldId id="284" r:id="rId13"/>
    <p:sldId id="290" r:id="rId14"/>
    <p:sldId id="288" r:id="rId15"/>
    <p:sldId id="289" r:id="rId16"/>
    <p:sldId id="286" r:id="rId17"/>
    <p:sldId id="287" r:id="rId18"/>
    <p:sldId id="294" r:id="rId19"/>
    <p:sldId id="265" r:id="rId20"/>
    <p:sldId id="267" r:id="rId21"/>
    <p:sldId id="266" r:id="rId22"/>
    <p:sldId id="270" r:id="rId23"/>
    <p:sldId id="292" r:id="rId24"/>
    <p:sldId id="293" r:id="rId25"/>
    <p:sldId id="263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CC"/>
    <a:srgbClr val="0A58A8"/>
    <a:srgbClr val="14A4DB"/>
    <a:srgbClr val="004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2" autoAdjust="0"/>
    <p:restoredTop sz="76554" autoAdjust="0"/>
  </p:normalViewPr>
  <p:slideViewPr>
    <p:cSldViewPr>
      <p:cViewPr>
        <p:scale>
          <a:sx n="50" d="100"/>
          <a:sy n="50" d="100"/>
        </p:scale>
        <p:origin x="-1788" y="-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275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4BF16-43CE-418F-8D95-ED2AAC68C89E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l-GR"/>
        </a:p>
      </dgm:t>
    </dgm:pt>
    <dgm:pt modelId="{15B16FAC-D3B2-475D-B143-555E6D3F5AB5}">
      <dgm:prSet phldrT="[Text]"/>
      <dgm:spPr/>
      <dgm:t>
        <a:bodyPr/>
        <a:lstStyle/>
        <a:p>
          <a:r>
            <a:rPr lang="en-US" b="1" dirty="0"/>
            <a:t>Logistic regression</a:t>
          </a:r>
          <a:endParaRPr lang="el-GR" dirty="0"/>
        </a:p>
      </dgm:t>
    </dgm:pt>
    <dgm:pt modelId="{DE886A02-8F59-4D93-97FF-090C57543162}" type="parTrans" cxnId="{0FF17AB8-FF5E-431E-AECE-2A6113906C8C}">
      <dgm:prSet/>
      <dgm:spPr/>
      <dgm:t>
        <a:bodyPr/>
        <a:lstStyle/>
        <a:p>
          <a:endParaRPr lang="el-GR"/>
        </a:p>
      </dgm:t>
    </dgm:pt>
    <dgm:pt modelId="{4B9E67F3-E58E-43D1-9853-84CEEE5E1BAA}" type="sibTrans" cxnId="{0FF17AB8-FF5E-431E-AECE-2A6113906C8C}">
      <dgm:prSet/>
      <dgm:spPr/>
      <dgm:t>
        <a:bodyPr/>
        <a:lstStyle/>
        <a:p>
          <a:endParaRPr lang="el-GR"/>
        </a:p>
      </dgm:t>
    </dgm:pt>
    <dgm:pt modelId="{887311CF-72D1-4D62-9E49-2B1DDB4B302B}">
      <dgm:prSet phldrT="[Text]"/>
      <dgm:spPr/>
      <dgm:t>
        <a:bodyPr/>
        <a:lstStyle/>
        <a:p>
          <a:r>
            <a:rPr lang="en-US" dirty="0"/>
            <a:t>A traditional method for various purposes</a:t>
          </a:r>
          <a:endParaRPr lang="el-GR" dirty="0"/>
        </a:p>
      </dgm:t>
    </dgm:pt>
    <dgm:pt modelId="{93A65D5C-4DDE-49B5-8BBB-A88799DBD683}" type="parTrans" cxnId="{FA7BD94C-DC60-441D-925C-1DDAA8605758}">
      <dgm:prSet/>
      <dgm:spPr/>
      <dgm:t>
        <a:bodyPr/>
        <a:lstStyle/>
        <a:p>
          <a:endParaRPr lang="el-GR"/>
        </a:p>
      </dgm:t>
    </dgm:pt>
    <dgm:pt modelId="{FBC83C46-72F3-4074-ABA1-03561CB2745B}" type="sibTrans" cxnId="{FA7BD94C-DC60-441D-925C-1DDAA8605758}">
      <dgm:prSet/>
      <dgm:spPr/>
      <dgm:t>
        <a:bodyPr/>
        <a:lstStyle/>
        <a:p>
          <a:endParaRPr lang="el-GR"/>
        </a:p>
      </dgm:t>
    </dgm:pt>
    <dgm:pt modelId="{538025B5-89E3-4A1B-B8A5-9B12B490E38E}">
      <dgm:prSet phldrT="[Text]"/>
      <dgm:spPr/>
      <dgm:t>
        <a:bodyPr/>
        <a:lstStyle/>
        <a:p>
          <a:r>
            <a:rPr lang="en-US" b="1" dirty="0"/>
            <a:t>K-nearest neighbors</a:t>
          </a:r>
          <a:endParaRPr lang="el-GR" dirty="0"/>
        </a:p>
      </dgm:t>
    </dgm:pt>
    <dgm:pt modelId="{474228E7-9323-48A8-8C9F-D177DDE6C8F6}" type="parTrans" cxnId="{9512D3E1-5ED9-4B8E-9751-FEAE1730D597}">
      <dgm:prSet/>
      <dgm:spPr/>
      <dgm:t>
        <a:bodyPr/>
        <a:lstStyle/>
        <a:p>
          <a:endParaRPr lang="el-GR"/>
        </a:p>
      </dgm:t>
    </dgm:pt>
    <dgm:pt modelId="{4302562A-2156-46A8-ADC0-8F1312FD2475}" type="sibTrans" cxnId="{9512D3E1-5ED9-4B8E-9751-FEAE1730D597}">
      <dgm:prSet/>
      <dgm:spPr/>
      <dgm:t>
        <a:bodyPr/>
        <a:lstStyle/>
        <a:p>
          <a:endParaRPr lang="el-GR"/>
        </a:p>
      </dgm:t>
    </dgm:pt>
    <dgm:pt modelId="{F6650496-08F4-4850-B8A5-4B208828CCC1}">
      <dgm:prSet phldrT="[Text]"/>
      <dgm:spPr/>
      <dgm:t>
        <a:bodyPr/>
        <a:lstStyle/>
        <a:p>
          <a:r>
            <a:rPr lang="en-US" dirty="0"/>
            <a:t>An object is classified by a majority vote of its neighbors</a:t>
          </a:r>
          <a:endParaRPr lang="el-GR" dirty="0"/>
        </a:p>
      </dgm:t>
    </dgm:pt>
    <dgm:pt modelId="{1894E6B4-7FF9-456F-82B4-399DFCD48E17}" type="parTrans" cxnId="{F5840933-C5E0-4F70-863F-433D54F2AB1E}">
      <dgm:prSet/>
      <dgm:spPr/>
      <dgm:t>
        <a:bodyPr/>
        <a:lstStyle/>
        <a:p>
          <a:endParaRPr lang="el-GR"/>
        </a:p>
      </dgm:t>
    </dgm:pt>
    <dgm:pt modelId="{4EA298A1-0E4F-4D57-9CE7-34873E8F0641}" type="sibTrans" cxnId="{F5840933-C5E0-4F70-863F-433D54F2AB1E}">
      <dgm:prSet/>
      <dgm:spPr/>
      <dgm:t>
        <a:bodyPr/>
        <a:lstStyle/>
        <a:p>
          <a:endParaRPr lang="el-GR"/>
        </a:p>
      </dgm:t>
    </dgm:pt>
    <dgm:pt modelId="{A8551FB7-0E28-4C6A-BAED-E7EE838DCEF1}">
      <dgm:prSet phldrT="[Text]"/>
      <dgm:spPr/>
      <dgm:t>
        <a:bodyPr/>
        <a:lstStyle/>
        <a:p>
          <a:r>
            <a:rPr lang="en-US" b="1" dirty="0"/>
            <a:t>Classification trees</a:t>
          </a:r>
          <a:endParaRPr lang="el-GR" dirty="0"/>
        </a:p>
      </dgm:t>
    </dgm:pt>
    <dgm:pt modelId="{821C8ACA-1EB2-4682-A1C2-0AADE4F45886}" type="parTrans" cxnId="{ECEC42D9-DD97-4290-8DD0-7D3254FD4CDD}">
      <dgm:prSet/>
      <dgm:spPr/>
      <dgm:t>
        <a:bodyPr/>
        <a:lstStyle/>
        <a:p>
          <a:endParaRPr lang="el-GR"/>
        </a:p>
      </dgm:t>
    </dgm:pt>
    <dgm:pt modelId="{5E77E446-D10D-44E7-A46A-520688E071B0}" type="sibTrans" cxnId="{ECEC42D9-DD97-4290-8DD0-7D3254FD4CDD}">
      <dgm:prSet/>
      <dgm:spPr/>
      <dgm:t>
        <a:bodyPr/>
        <a:lstStyle/>
        <a:p>
          <a:endParaRPr lang="el-GR"/>
        </a:p>
      </dgm:t>
    </dgm:pt>
    <dgm:pt modelId="{26512C80-45A1-430B-9B0B-948D25F4CF0F}">
      <dgm:prSet phldrT="[Text]"/>
      <dgm:spPr/>
      <dgm:t>
        <a:bodyPr/>
        <a:lstStyle/>
        <a:p>
          <a:r>
            <a:rPr lang="en-US" dirty="0"/>
            <a:t>leaves represent class labels and branches represent conjunctions of features that lead to those class labels</a:t>
          </a:r>
          <a:endParaRPr lang="el-GR" dirty="0"/>
        </a:p>
      </dgm:t>
    </dgm:pt>
    <dgm:pt modelId="{9120597A-0A44-48C9-8C7D-D6114C94B0FB}" type="parTrans" cxnId="{4B89598C-9023-4B4A-9758-2F51345A981F}">
      <dgm:prSet/>
      <dgm:spPr/>
      <dgm:t>
        <a:bodyPr/>
        <a:lstStyle/>
        <a:p>
          <a:endParaRPr lang="el-GR"/>
        </a:p>
      </dgm:t>
    </dgm:pt>
    <dgm:pt modelId="{A7C0E4B5-D5CF-4E75-B081-7F74B3411248}" type="sibTrans" cxnId="{4B89598C-9023-4B4A-9758-2F51345A981F}">
      <dgm:prSet/>
      <dgm:spPr/>
      <dgm:t>
        <a:bodyPr/>
        <a:lstStyle/>
        <a:p>
          <a:endParaRPr lang="el-GR"/>
        </a:p>
      </dgm:t>
    </dgm:pt>
    <dgm:pt modelId="{BD0C6B20-A903-4232-882F-27DE7C1A2DCC}" type="pres">
      <dgm:prSet presAssocID="{8464BF16-43CE-418F-8D95-ED2AAC68C89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6A518968-95BE-44DC-AE0A-68C9E5F6BACD}" type="pres">
      <dgm:prSet presAssocID="{15B16FAC-D3B2-475D-B143-555E6D3F5AB5}" presName="comp" presStyleCnt="0"/>
      <dgm:spPr/>
    </dgm:pt>
    <dgm:pt modelId="{4154F918-582F-457C-8ECC-CF09D8723C83}" type="pres">
      <dgm:prSet presAssocID="{15B16FAC-D3B2-475D-B143-555E6D3F5AB5}" presName="rect2" presStyleLbl="node1" presStyleIdx="0" presStyleCnt="3" custScaleY="10400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0AF2455-4FD9-4A0D-A692-DAE287A1A03C}" type="pres">
      <dgm:prSet presAssocID="{15B16FAC-D3B2-475D-B143-555E6D3F5AB5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1848165-9544-4C2E-91BC-BF9BB41E9DAA}" type="pres">
      <dgm:prSet presAssocID="{4B9E67F3-E58E-43D1-9853-84CEEE5E1BAA}" presName="sibTrans" presStyleCnt="0"/>
      <dgm:spPr/>
    </dgm:pt>
    <dgm:pt modelId="{4748F765-9590-49D0-8688-100B96FDDB7F}" type="pres">
      <dgm:prSet presAssocID="{538025B5-89E3-4A1B-B8A5-9B12B490E38E}" presName="comp" presStyleCnt="0"/>
      <dgm:spPr/>
    </dgm:pt>
    <dgm:pt modelId="{E5473CD3-4D2B-450E-AF51-04B9FE753B40}" type="pres">
      <dgm:prSet presAssocID="{538025B5-89E3-4A1B-B8A5-9B12B490E38E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BF6D99-5F74-4199-BDDD-CF92998A632E}" type="pres">
      <dgm:prSet presAssocID="{538025B5-89E3-4A1B-B8A5-9B12B490E38E}" presName="rect1" presStyleLbl="lnNode1" presStyleIdx="1" presStyleCnt="3" custScaleY="9455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8540963A-5103-4EBE-A774-F64DE3BB1C15}" type="pres">
      <dgm:prSet presAssocID="{4302562A-2156-46A8-ADC0-8F1312FD2475}" presName="sibTrans" presStyleCnt="0"/>
      <dgm:spPr/>
    </dgm:pt>
    <dgm:pt modelId="{4A70AA7D-42B4-4C81-866A-F24F4C4B7ACC}" type="pres">
      <dgm:prSet presAssocID="{A8551FB7-0E28-4C6A-BAED-E7EE838DCEF1}" presName="comp" presStyleCnt="0"/>
      <dgm:spPr/>
    </dgm:pt>
    <dgm:pt modelId="{BF7281C3-5109-4727-954A-731777F9B9F2}" type="pres">
      <dgm:prSet presAssocID="{A8551FB7-0E28-4C6A-BAED-E7EE838DCEF1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009645-A7A0-4E75-855E-BC837075121B}" type="pres">
      <dgm:prSet presAssocID="{A8551FB7-0E28-4C6A-BAED-E7EE838DCEF1}" presName="rect1" presStyleLbl="lnNode1" presStyleIdx="2" presStyleCnt="3" custScaleY="6849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E1EA4E9-9C53-42BA-9783-F4802E481D63}" type="presOf" srcId="{538025B5-89E3-4A1B-B8A5-9B12B490E38E}" destId="{E5473CD3-4D2B-450E-AF51-04B9FE753B40}" srcOrd="0" destOrd="0" presId="urn:microsoft.com/office/officeart/2008/layout/AlternatingPictureBlocks"/>
    <dgm:cxn modelId="{ECEC42D9-DD97-4290-8DD0-7D3254FD4CDD}" srcId="{8464BF16-43CE-418F-8D95-ED2AAC68C89E}" destId="{A8551FB7-0E28-4C6A-BAED-E7EE838DCEF1}" srcOrd="2" destOrd="0" parTransId="{821C8ACA-1EB2-4682-A1C2-0AADE4F45886}" sibTransId="{5E77E446-D10D-44E7-A46A-520688E071B0}"/>
    <dgm:cxn modelId="{CD3C9D52-13DD-4541-B9C0-82A376C1A372}" type="presOf" srcId="{15B16FAC-D3B2-475D-B143-555E6D3F5AB5}" destId="{4154F918-582F-457C-8ECC-CF09D8723C83}" srcOrd="0" destOrd="0" presId="urn:microsoft.com/office/officeart/2008/layout/AlternatingPictureBlocks"/>
    <dgm:cxn modelId="{E609F569-E3B3-49BD-84BE-BD1B083D61B7}" type="presOf" srcId="{26512C80-45A1-430B-9B0B-948D25F4CF0F}" destId="{BF7281C3-5109-4727-954A-731777F9B9F2}" srcOrd="0" destOrd="1" presId="urn:microsoft.com/office/officeart/2008/layout/AlternatingPictureBlocks"/>
    <dgm:cxn modelId="{E7E480D5-8ACA-497F-8948-A1518EFF7D16}" type="presOf" srcId="{A8551FB7-0E28-4C6A-BAED-E7EE838DCEF1}" destId="{BF7281C3-5109-4727-954A-731777F9B9F2}" srcOrd="0" destOrd="0" presId="urn:microsoft.com/office/officeart/2008/layout/AlternatingPictureBlocks"/>
    <dgm:cxn modelId="{0FF17AB8-FF5E-431E-AECE-2A6113906C8C}" srcId="{8464BF16-43CE-418F-8D95-ED2AAC68C89E}" destId="{15B16FAC-D3B2-475D-B143-555E6D3F5AB5}" srcOrd="0" destOrd="0" parTransId="{DE886A02-8F59-4D93-97FF-090C57543162}" sibTransId="{4B9E67F3-E58E-43D1-9853-84CEEE5E1BAA}"/>
    <dgm:cxn modelId="{9512D3E1-5ED9-4B8E-9751-FEAE1730D597}" srcId="{8464BF16-43CE-418F-8D95-ED2AAC68C89E}" destId="{538025B5-89E3-4A1B-B8A5-9B12B490E38E}" srcOrd="1" destOrd="0" parTransId="{474228E7-9323-48A8-8C9F-D177DDE6C8F6}" sibTransId="{4302562A-2156-46A8-ADC0-8F1312FD2475}"/>
    <dgm:cxn modelId="{F5840933-C5E0-4F70-863F-433D54F2AB1E}" srcId="{538025B5-89E3-4A1B-B8A5-9B12B490E38E}" destId="{F6650496-08F4-4850-B8A5-4B208828CCC1}" srcOrd="0" destOrd="0" parTransId="{1894E6B4-7FF9-456F-82B4-399DFCD48E17}" sibTransId="{4EA298A1-0E4F-4D57-9CE7-34873E8F0641}"/>
    <dgm:cxn modelId="{307B4BEE-2957-4C70-8ACA-C3E48E9667FA}" type="presOf" srcId="{8464BF16-43CE-418F-8D95-ED2AAC68C89E}" destId="{BD0C6B20-A903-4232-882F-27DE7C1A2DCC}" srcOrd="0" destOrd="0" presId="urn:microsoft.com/office/officeart/2008/layout/AlternatingPictureBlocks"/>
    <dgm:cxn modelId="{084EBA6B-9EE3-4BBB-A1F5-7900D6D67A03}" type="presOf" srcId="{887311CF-72D1-4D62-9E49-2B1DDB4B302B}" destId="{4154F918-582F-457C-8ECC-CF09D8723C83}" srcOrd="0" destOrd="1" presId="urn:microsoft.com/office/officeart/2008/layout/AlternatingPictureBlocks"/>
    <dgm:cxn modelId="{FA7BD94C-DC60-441D-925C-1DDAA8605758}" srcId="{15B16FAC-D3B2-475D-B143-555E6D3F5AB5}" destId="{887311CF-72D1-4D62-9E49-2B1DDB4B302B}" srcOrd="0" destOrd="0" parTransId="{93A65D5C-4DDE-49B5-8BBB-A88799DBD683}" sibTransId="{FBC83C46-72F3-4074-ABA1-03561CB2745B}"/>
    <dgm:cxn modelId="{4B89598C-9023-4B4A-9758-2F51345A981F}" srcId="{A8551FB7-0E28-4C6A-BAED-E7EE838DCEF1}" destId="{26512C80-45A1-430B-9B0B-948D25F4CF0F}" srcOrd="0" destOrd="0" parTransId="{9120597A-0A44-48C9-8C7D-D6114C94B0FB}" sibTransId="{A7C0E4B5-D5CF-4E75-B081-7F74B3411248}"/>
    <dgm:cxn modelId="{0743249F-9E06-4601-80E0-97B100B5C835}" type="presOf" srcId="{F6650496-08F4-4850-B8A5-4B208828CCC1}" destId="{E5473CD3-4D2B-450E-AF51-04B9FE753B40}" srcOrd="0" destOrd="1" presId="urn:microsoft.com/office/officeart/2008/layout/AlternatingPictureBlocks"/>
    <dgm:cxn modelId="{57D742CD-69EB-4499-8360-D9B9DFD7BBF6}" type="presParOf" srcId="{BD0C6B20-A903-4232-882F-27DE7C1A2DCC}" destId="{6A518968-95BE-44DC-AE0A-68C9E5F6BACD}" srcOrd="0" destOrd="0" presId="urn:microsoft.com/office/officeart/2008/layout/AlternatingPictureBlocks"/>
    <dgm:cxn modelId="{0B7816CC-FF31-458D-A4B5-F1B49FAE0F4E}" type="presParOf" srcId="{6A518968-95BE-44DC-AE0A-68C9E5F6BACD}" destId="{4154F918-582F-457C-8ECC-CF09D8723C83}" srcOrd="0" destOrd="0" presId="urn:microsoft.com/office/officeart/2008/layout/AlternatingPictureBlocks"/>
    <dgm:cxn modelId="{960D84E1-FC52-4C26-A0A8-6BEDCECC2B01}" type="presParOf" srcId="{6A518968-95BE-44DC-AE0A-68C9E5F6BACD}" destId="{A0AF2455-4FD9-4A0D-A692-DAE287A1A03C}" srcOrd="1" destOrd="0" presId="urn:microsoft.com/office/officeart/2008/layout/AlternatingPictureBlocks"/>
    <dgm:cxn modelId="{2438A4B8-ABD0-430E-86BB-A219A0F8690C}" type="presParOf" srcId="{BD0C6B20-A903-4232-882F-27DE7C1A2DCC}" destId="{D1848165-9544-4C2E-91BC-BF9BB41E9DAA}" srcOrd="1" destOrd="0" presId="urn:microsoft.com/office/officeart/2008/layout/AlternatingPictureBlocks"/>
    <dgm:cxn modelId="{6EC1FB60-3556-46AB-8EFA-5267ED9119C5}" type="presParOf" srcId="{BD0C6B20-A903-4232-882F-27DE7C1A2DCC}" destId="{4748F765-9590-49D0-8688-100B96FDDB7F}" srcOrd="2" destOrd="0" presId="urn:microsoft.com/office/officeart/2008/layout/AlternatingPictureBlocks"/>
    <dgm:cxn modelId="{26EF4862-A806-4C2B-B235-327E92CDC7CC}" type="presParOf" srcId="{4748F765-9590-49D0-8688-100B96FDDB7F}" destId="{E5473CD3-4D2B-450E-AF51-04B9FE753B40}" srcOrd="0" destOrd="0" presId="urn:microsoft.com/office/officeart/2008/layout/AlternatingPictureBlocks"/>
    <dgm:cxn modelId="{870AADA7-0F5F-4A0C-B01D-D0E5248E1519}" type="presParOf" srcId="{4748F765-9590-49D0-8688-100B96FDDB7F}" destId="{1BBF6D99-5F74-4199-BDDD-CF92998A632E}" srcOrd="1" destOrd="0" presId="urn:microsoft.com/office/officeart/2008/layout/AlternatingPictureBlocks"/>
    <dgm:cxn modelId="{7AE13BFD-A4DE-4DBA-80F1-199AC7FFF53F}" type="presParOf" srcId="{BD0C6B20-A903-4232-882F-27DE7C1A2DCC}" destId="{8540963A-5103-4EBE-A774-F64DE3BB1C15}" srcOrd="3" destOrd="0" presId="urn:microsoft.com/office/officeart/2008/layout/AlternatingPictureBlocks"/>
    <dgm:cxn modelId="{6CC1F68F-7557-4E47-BF7E-D5983F8D2AD6}" type="presParOf" srcId="{BD0C6B20-A903-4232-882F-27DE7C1A2DCC}" destId="{4A70AA7D-42B4-4C81-866A-F24F4C4B7ACC}" srcOrd="4" destOrd="0" presId="urn:microsoft.com/office/officeart/2008/layout/AlternatingPictureBlocks"/>
    <dgm:cxn modelId="{06BEE752-C789-445E-BB8C-4590A13C3CE4}" type="presParOf" srcId="{4A70AA7D-42B4-4C81-866A-F24F4C4B7ACC}" destId="{BF7281C3-5109-4727-954A-731777F9B9F2}" srcOrd="0" destOrd="0" presId="urn:microsoft.com/office/officeart/2008/layout/AlternatingPictureBlocks"/>
    <dgm:cxn modelId="{49A37507-8FDD-4920-A78F-EFCFCC801E62}" type="presParOf" srcId="{4A70AA7D-42B4-4C81-866A-F24F4C4B7ACC}" destId="{09009645-A7A0-4E75-855E-BC837075121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20DDE3-F46C-46CF-8D47-4DA4064B0B6E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2_5" csCatId="accent2" phldr="1"/>
      <dgm:spPr/>
    </dgm:pt>
    <dgm:pt modelId="{24A701E8-5E09-46D2-A0CD-6E0DAE35DB3C}">
      <dgm:prSet phldrT="[Text]"/>
      <dgm:spPr/>
      <dgm:t>
        <a:bodyPr/>
        <a:lstStyle/>
        <a:p>
          <a:r>
            <a:rPr lang="en-US" b="1" dirty="0"/>
            <a:t>Adaptive boosting</a:t>
          </a:r>
          <a:endParaRPr lang="el-GR" dirty="0"/>
        </a:p>
      </dgm:t>
    </dgm:pt>
    <dgm:pt modelId="{D665E80D-3690-4D3D-BED3-617CCCBCFC1A}" type="parTrans" cxnId="{AEEB105B-B34F-4EC7-BC8D-63E0BD885FC0}">
      <dgm:prSet/>
      <dgm:spPr/>
      <dgm:t>
        <a:bodyPr/>
        <a:lstStyle/>
        <a:p>
          <a:endParaRPr lang="el-GR"/>
        </a:p>
      </dgm:t>
    </dgm:pt>
    <dgm:pt modelId="{2E5EA469-2373-4598-AC40-2E0498EC331E}" type="sibTrans" cxnId="{AEEB105B-B34F-4EC7-BC8D-63E0BD885FC0}">
      <dgm:prSet/>
      <dgm:spPr/>
      <dgm:t>
        <a:bodyPr/>
        <a:lstStyle/>
        <a:p>
          <a:endParaRPr lang="el-GR"/>
        </a:p>
      </dgm:t>
    </dgm:pt>
    <dgm:pt modelId="{E59DBF4B-6AB2-4587-A3E1-D39026E09541}">
      <dgm:prSet phldrT="[Text]"/>
      <dgm:spPr/>
      <dgm:t>
        <a:bodyPr/>
        <a:lstStyle/>
        <a:p>
          <a:r>
            <a:rPr lang="en-US" b="1" dirty="0"/>
            <a:t>SVMs</a:t>
          </a:r>
          <a:endParaRPr lang="el-GR" dirty="0"/>
        </a:p>
      </dgm:t>
    </dgm:pt>
    <dgm:pt modelId="{C609A82C-563C-4786-988A-170E1206A138}" type="parTrans" cxnId="{B7FD5CF2-CADE-4F4D-9456-21D1E55AC5E1}">
      <dgm:prSet/>
      <dgm:spPr/>
      <dgm:t>
        <a:bodyPr/>
        <a:lstStyle/>
        <a:p>
          <a:endParaRPr lang="el-GR"/>
        </a:p>
      </dgm:t>
    </dgm:pt>
    <dgm:pt modelId="{80BF0ED1-6920-44C6-8240-580F8B64C799}" type="sibTrans" cxnId="{B7FD5CF2-CADE-4F4D-9456-21D1E55AC5E1}">
      <dgm:prSet/>
      <dgm:spPr/>
      <dgm:t>
        <a:bodyPr/>
        <a:lstStyle/>
        <a:p>
          <a:endParaRPr lang="el-GR"/>
        </a:p>
      </dgm:t>
    </dgm:pt>
    <dgm:pt modelId="{76E705F9-5EBF-4BD5-97DB-14D3F80D8656}">
      <dgm:prSet phldrT="[Text]"/>
      <dgm:spPr/>
      <dgm:t>
        <a:bodyPr/>
        <a:lstStyle/>
        <a:p>
          <a:r>
            <a:rPr lang="en-US" dirty="0"/>
            <a:t>Artificial neural networks</a:t>
          </a:r>
          <a:endParaRPr lang="el-GR" dirty="0"/>
        </a:p>
      </dgm:t>
    </dgm:pt>
    <dgm:pt modelId="{BF4EAB6C-CE73-4C81-8593-1032795A81E5}" type="parTrans" cxnId="{18FE18FF-5506-48AC-A244-F980CAFB5A93}">
      <dgm:prSet/>
      <dgm:spPr/>
      <dgm:t>
        <a:bodyPr/>
        <a:lstStyle/>
        <a:p>
          <a:endParaRPr lang="el-GR"/>
        </a:p>
      </dgm:t>
    </dgm:pt>
    <dgm:pt modelId="{41E2426B-150E-4251-97B7-F90E5E301C53}" type="sibTrans" cxnId="{18FE18FF-5506-48AC-A244-F980CAFB5A93}">
      <dgm:prSet/>
      <dgm:spPr/>
      <dgm:t>
        <a:bodyPr/>
        <a:lstStyle/>
        <a:p>
          <a:endParaRPr lang="el-GR"/>
        </a:p>
      </dgm:t>
    </dgm:pt>
    <dgm:pt modelId="{C5D76E2F-B85C-4258-8964-E0ABAB0A8944}">
      <dgm:prSet/>
      <dgm:spPr/>
      <dgm:t>
        <a:bodyPr/>
        <a:lstStyle/>
        <a:p>
          <a:r>
            <a:rPr lang="en-US" dirty="0"/>
            <a:t>the examples of the separate categories are divided by a clear gap linear.</a:t>
          </a:r>
          <a:endParaRPr lang="el-GR" dirty="0"/>
        </a:p>
      </dgm:t>
    </dgm:pt>
    <dgm:pt modelId="{84CEFF2B-F5C5-41D6-9D62-DD1558DE89EE}" type="parTrans" cxnId="{3A2C76F8-52AB-4D33-91D7-804398E13E57}">
      <dgm:prSet/>
      <dgm:spPr/>
      <dgm:t>
        <a:bodyPr/>
        <a:lstStyle/>
        <a:p>
          <a:endParaRPr lang="el-GR"/>
        </a:p>
      </dgm:t>
    </dgm:pt>
    <dgm:pt modelId="{76A612E9-3311-4611-8BBC-B6F9A18BAC27}" type="sibTrans" cxnId="{3A2C76F8-52AB-4D33-91D7-804398E13E57}">
      <dgm:prSet/>
      <dgm:spPr/>
      <dgm:t>
        <a:bodyPr/>
        <a:lstStyle/>
        <a:p>
          <a:endParaRPr lang="el-GR"/>
        </a:p>
      </dgm:t>
    </dgm:pt>
    <dgm:pt modelId="{6CE8D5B2-4874-4585-868F-087FAD2F3E7E}">
      <dgm:prSet phldrT="[Text]"/>
      <dgm:spPr/>
      <dgm:t>
        <a:bodyPr/>
        <a:lstStyle/>
        <a:p>
          <a:r>
            <a:rPr lang="en-US" dirty="0"/>
            <a:t>they are composed from multiple hierarchical layers of interconnected nodes</a:t>
          </a:r>
          <a:endParaRPr lang="el-GR" dirty="0"/>
        </a:p>
      </dgm:t>
    </dgm:pt>
    <dgm:pt modelId="{BA3BCF06-E246-40B0-B2B7-93B369CD2CC8}" type="parTrans" cxnId="{5E07AE0B-47F1-4A42-A0D8-384666F1C161}">
      <dgm:prSet/>
      <dgm:spPr/>
      <dgm:t>
        <a:bodyPr/>
        <a:lstStyle/>
        <a:p>
          <a:endParaRPr lang="el-GR"/>
        </a:p>
      </dgm:t>
    </dgm:pt>
    <dgm:pt modelId="{562D5633-EA98-4810-AC89-321F8C55FC99}" type="sibTrans" cxnId="{5E07AE0B-47F1-4A42-A0D8-384666F1C161}">
      <dgm:prSet/>
      <dgm:spPr/>
      <dgm:t>
        <a:bodyPr/>
        <a:lstStyle/>
        <a:p>
          <a:endParaRPr lang="el-GR"/>
        </a:p>
      </dgm:t>
    </dgm:pt>
    <dgm:pt modelId="{85FC0A54-5816-4844-9E42-BF4043E0F5D9}">
      <dgm:prSet/>
      <dgm:spPr/>
      <dgm:t>
        <a:bodyPr/>
        <a:lstStyle/>
        <a:p>
          <a:r>
            <a:rPr lang="en-US" dirty="0"/>
            <a:t>Combine many weak learners to produce a good one</a:t>
          </a:r>
          <a:endParaRPr lang="el-GR" dirty="0"/>
        </a:p>
      </dgm:t>
    </dgm:pt>
    <dgm:pt modelId="{38478FBB-CBDA-4835-9FFD-CE115B7BD769}" type="sibTrans" cxnId="{13ABE1CE-6A7F-4FAC-B03B-650B6951B744}">
      <dgm:prSet/>
      <dgm:spPr/>
      <dgm:t>
        <a:bodyPr/>
        <a:lstStyle/>
        <a:p>
          <a:endParaRPr lang="el-GR"/>
        </a:p>
      </dgm:t>
    </dgm:pt>
    <dgm:pt modelId="{4303F3AA-271F-441E-BE12-9E6B83D68848}" type="parTrans" cxnId="{13ABE1CE-6A7F-4FAC-B03B-650B6951B744}">
      <dgm:prSet/>
      <dgm:spPr/>
      <dgm:t>
        <a:bodyPr/>
        <a:lstStyle/>
        <a:p>
          <a:endParaRPr lang="el-GR"/>
        </a:p>
      </dgm:t>
    </dgm:pt>
    <dgm:pt modelId="{CFD73692-E786-4D9C-AD76-A973B475D6FD}" type="pres">
      <dgm:prSet presAssocID="{8720DDE3-F46C-46CF-8D47-4DA4064B0B6E}" presName="linearFlow" presStyleCnt="0">
        <dgm:presLayoutVars>
          <dgm:dir/>
          <dgm:resizeHandles val="exact"/>
        </dgm:presLayoutVars>
      </dgm:prSet>
      <dgm:spPr/>
    </dgm:pt>
    <dgm:pt modelId="{0D24FA9D-8F01-4EA7-A436-B204B72E7C97}" type="pres">
      <dgm:prSet presAssocID="{24A701E8-5E09-46D2-A0CD-6E0DAE35DB3C}" presName="comp" presStyleCnt="0"/>
      <dgm:spPr/>
    </dgm:pt>
    <dgm:pt modelId="{81D887E4-73A8-4CEB-A00C-0528389D2F9A}" type="pres">
      <dgm:prSet presAssocID="{24A701E8-5E09-46D2-A0CD-6E0DAE35DB3C}" presName="rect2" presStyleLbl="node1" presStyleIdx="0" presStyleCnt="3" custScaleY="10548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7858F54-5294-4958-8F98-F49B65FAB24A}" type="pres">
      <dgm:prSet presAssocID="{24A701E8-5E09-46D2-A0CD-6E0DAE35DB3C}" presName="rect1" presStyleLbl="ln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6F08AA9-ACA6-4D78-BB5F-33DD5F201C00}" type="pres">
      <dgm:prSet presAssocID="{2E5EA469-2373-4598-AC40-2E0498EC331E}" presName="sibTrans" presStyleCnt="0"/>
      <dgm:spPr/>
    </dgm:pt>
    <dgm:pt modelId="{189B16F9-363C-46A6-9DD6-543A059DA0D3}" type="pres">
      <dgm:prSet presAssocID="{E59DBF4B-6AB2-4587-A3E1-D39026E09541}" presName="comp" presStyleCnt="0"/>
      <dgm:spPr/>
    </dgm:pt>
    <dgm:pt modelId="{4D7AEB18-EF9E-4583-B888-0D30D8AA56C3}" type="pres">
      <dgm:prSet presAssocID="{E59DBF4B-6AB2-4587-A3E1-D39026E09541}" presName="rect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2C9B6C-6538-4E76-BDBB-5B1ADA46F5D3}" type="pres">
      <dgm:prSet presAssocID="{E59DBF4B-6AB2-4587-A3E1-D39026E09541}" presName="rect1" presStyleLbl="lnNode1" presStyleIdx="1" presStyleCnt="3" custScaleY="8193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675A8A4-E3AE-4555-B8B4-728320A971E1}" type="pres">
      <dgm:prSet presAssocID="{80BF0ED1-6920-44C6-8240-580F8B64C799}" presName="sibTrans" presStyleCnt="0"/>
      <dgm:spPr/>
    </dgm:pt>
    <dgm:pt modelId="{C164C8E4-3041-4AFF-93D7-EA6F925E0676}" type="pres">
      <dgm:prSet presAssocID="{76E705F9-5EBF-4BD5-97DB-14D3F80D8656}" presName="comp" presStyleCnt="0"/>
      <dgm:spPr/>
    </dgm:pt>
    <dgm:pt modelId="{09BC2A3C-FFD7-4428-B395-38BFF15EE65D}" type="pres">
      <dgm:prSet presAssocID="{76E705F9-5EBF-4BD5-97DB-14D3F80D8656}" presName="rect2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39DE603-55F1-4F8E-8735-AE9CCA09E054}" type="pres">
      <dgm:prSet presAssocID="{76E705F9-5EBF-4BD5-97DB-14D3F80D8656}" presName="rect1" presStyleLbl="lnNode1" presStyleIdx="2" presStyleCnt="3" custScaleY="77107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E98FBE7D-4881-4C11-A6D1-E13A76B1443C}" type="presOf" srcId="{24A701E8-5E09-46D2-A0CD-6E0DAE35DB3C}" destId="{81D887E4-73A8-4CEB-A00C-0528389D2F9A}" srcOrd="0" destOrd="0" presId="urn:microsoft.com/office/officeart/2008/layout/AlternatingPictureBlocks"/>
    <dgm:cxn modelId="{5E07AE0B-47F1-4A42-A0D8-384666F1C161}" srcId="{76E705F9-5EBF-4BD5-97DB-14D3F80D8656}" destId="{6CE8D5B2-4874-4585-868F-087FAD2F3E7E}" srcOrd="0" destOrd="0" parTransId="{BA3BCF06-E246-40B0-B2B7-93B369CD2CC8}" sibTransId="{562D5633-EA98-4810-AC89-321F8C55FC99}"/>
    <dgm:cxn modelId="{102CA17D-62A7-402F-B708-5C95E9319A10}" type="presOf" srcId="{76E705F9-5EBF-4BD5-97DB-14D3F80D8656}" destId="{09BC2A3C-FFD7-4428-B395-38BFF15EE65D}" srcOrd="0" destOrd="0" presId="urn:microsoft.com/office/officeart/2008/layout/AlternatingPictureBlocks"/>
    <dgm:cxn modelId="{3A2C76F8-52AB-4D33-91D7-804398E13E57}" srcId="{E59DBF4B-6AB2-4587-A3E1-D39026E09541}" destId="{C5D76E2F-B85C-4258-8964-E0ABAB0A8944}" srcOrd="0" destOrd="0" parTransId="{84CEFF2B-F5C5-41D6-9D62-DD1558DE89EE}" sibTransId="{76A612E9-3311-4611-8BBC-B6F9A18BAC27}"/>
    <dgm:cxn modelId="{F630616C-FA07-4C6E-8D68-575538AD0044}" type="presOf" srcId="{E59DBF4B-6AB2-4587-A3E1-D39026E09541}" destId="{4D7AEB18-EF9E-4583-B888-0D30D8AA56C3}" srcOrd="0" destOrd="0" presId="urn:microsoft.com/office/officeart/2008/layout/AlternatingPictureBlocks"/>
    <dgm:cxn modelId="{13ABE1CE-6A7F-4FAC-B03B-650B6951B744}" srcId="{24A701E8-5E09-46D2-A0CD-6E0DAE35DB3C}" destId="{85FC0A54-5816-4844-9E42-BF4043E0F5D9}" srcOrd="0" destOrd="0" parTransId="{4303F3AA-271F-441E-BE12-9E6B83D68848}" sibTransId="{38478FBB-CBDA-4835-9FFD-CE115B7BD769}"/>
    <dgm:cxn modelId="{CA31B636-5E12-4A8D-B2B6-F6D0606D622B}" type="presOf" srcId="{C5D76E2F-B85C-4258-8964-E0ABAB0A8944}" destId="{4D7AEB18-EF9E-4583-B888-0D30D8AA56C3}" srcOrd="0" destOrd="1" presId="urn:microsoft.com/office/officeart/2008/layout/AlternatingPictureBlocks"/>
    <dgm:cxn modelId="{3CCBECAE-1751-48F0-B1DF-81B58F64F3DC}" type="presOf" srcId="{85FC0A54-5816-4844-9E42-BF4043E0F5D9}" destId="{81D887E4-73A8-4CEB-A00C-0528389D2F9A}" srcOrd="0" destOrd="1" presId="urn:microsoft.com/office/officeart/2008/layout/AlternatingPictureBlocks"/>
    <dgm:cxn modelId="{B7FD5CF2-CADE-4F4D-9456-21D1E55AC5E1}" srcId="{8720DDE3-F46C-46CF-8D47-4DA4064B0B6E}" destId="{E59DBF4B-6AB2-4587-A3E1-D39026E09541}" srcOrd="1" destOrd="0" parTransId="{C609A82C-563C-4786-988A-170E1206A138}" sibTransId="{80BF0ED1-6920-44C6-8240-580F8B64C799}"/>
    <dgm:cxn modelId="{AEEB105B-B34F-4EC7-BC8D-63E0BD885FC0}" srcId="{8720DDE3-F46C-46CF-8D47-4DA4064B0B6E}" destId="{24A701E8-5E09-46D2-A0CD-6E0DAE35DB3C}" srcOrd="0" destOrd="0" parTransId="{D665E80D-3690-4D3D-BED3-617CCCBCFC1A}" sibTransId="{2E5EA469-2373-4598-AC40-2E0498EC331E}"/>
    <dgm:cxn modelId="{9C03936A-11E5-40ED-8DC7-67E2872CA72D}" type="presOf" srcId="{8720DDE3-F46C-46CF-8D47-4DA4064B0B6E}" destId="{CFD73692-E786-4D9C-AD76-A973B475D6FD}" srcOrd="0" destOrd="0" presId="urn:microsoft.com/office/officeart/2008/layout/AlternatingPictureBlocks"/>
    <dgm:cxn modelId="{9E2B7928-9947-4B93-AA7C-FAB4F4E65780}" type="presOf" srcId="{6CE8D5B2-4874-4585-868F-087FAD2F3E7E}" destId="{09BC2A3C-FFD7-4428-B395-38BFF15EE65D}" srcOrd="0" destOrd="1" presId="urn:microsoft.com/office/officeart/2008/layout/AlternatingPictureBlocks"/>
    <dgm:cxn modelId="{18FE18FF-5506-48AC-A244-F980CAFB5A93}" srcId="{8720DDE3-F46C-46CF-8D47-4DA4064B0B6E}" destId="{76E705F9-5EBF-4BD5-97DB-14D3F80D8656}" srcOrd="2" destOrd="0" parTransId="{BF4EAB6C-CE73-4C81-8593-1032795A81E5}" sibTransId="{41E2426B-150E-4251-97B7-F90E5E301C53}"/>
    <dgm:cxn modelId="{7741C897-CDB6-48C6-9C1D-426D77E3F536}" type="presParOf" srcId="{CFD73692-E786-4D9C-AD76-A973B475D6FD}" destId="{0D24FA9D-8F01-4EA7-A436-B204B72E7C97}" srcOrd="0" destOrd="0" presId="urn:microsoft.com/office/officeart/2008/layout/AlternatingPictureBlocks"/>
    <dgm:cxn modelId="{15BB3065-77F7-4C2B-ADF4-B89499082D7E}" type="presParOf" srcId="{0D24FA9D-8F01-4EA7-A436-B204B72E7C97}" destId="{81D887E4-73A8-4CEB-A00C-0528389D2F9A}" srcOrd="0" destOrd="0" presId="urn:microsoft.com/office/officeart/2008/layout/AlternatingPictureBlocks"/>
    <dgm:cxn modelId="{F1FACA57-2443-4722-86F7-9B97EA05E8E2}" type="presParOf" srcId="{0D24FA9D-8F01-4EA7-A436-B204B72E7C97}" destId="{E7858F54-5294-4958-8F98-F49B65FAB24A}" srcOrd="1" destOrd="0" presId="urn:microsoft.com/office/officeart/2008/layout/AlternatingPictureBlocks"/>
    <dgm:cxn modelId="{8837EA59-F51A-4560-8C00-CF1BE5613FFE}" type="presParOf" srcId="{CFD73692-E786-4D9C-AD76-A973B475D6FD}" destId="{F6F08AA9-ACA6-4D78-BB5F-33DD5F201C00}" srcOrd="1" destOrd="0" presId="urn:microsoft.com/office/officeart/2008/layout/AlternatingPictureBlocks"/>
    <dgm:cxn modelId="{8883C435-9E08-4CBB-A9D1-F8C06ED258FB}" type="presParOf" srcId="{CFD73692-E786-4D9C-AD76-A973B475D6FD}" destId="{189B16F9-363C-46A6-9DD6-543A059DA0D3}" srcOrd="2" destOrd="0" presId="urn:microsoft.com/office/officeart/2008/layout/AlternatingPictureBlocks"/>
    <dgm:cxn modelId="{3243AF89-C7B5-410B-96DD-5184A8532E90}" type="presParOf" srcId="{189B16F9-363C-46A6-9DD6-543A059DA0D3}" destId="{4D7AEB18-EF9E-4583-B888-0D30D8AA56C3}" srcOrd="0" destOrd="0" presId="urn:microsoft.com/office/officeart/2008/layout/AlternatingPictureBlocks"/>
    <dgm:cxn modelId="{86E75A24-7444-4695-A800-7D8B55A17B5C}" type="presParOf" srcId="{189B16F9-363C-46A6-9DD6-543A059DA0D3}" destId="{6C2C9B6C-6538-4E76-BDBB-5B1ADA46F5D3}" srcOrd="1" destOrd="0" presId="urn:microsoft.com/office/officeart/2008/layout/AlternatingPictureBlocks"/>
    <dgm:cxn modelId="{7AC6CB79-9F2C-4632-A411-67873E8DD6EA}" type="presParOf" srcId="{CFD73692-E786-4D9C-AD76-A973B475D6FD}" destId="{5675A8A4-E3AE-4555-B8B4-728320A971E1}" srcOrd="3" destOrd="0" presId="urn:microsoft.com/office/officeart/2008/layout/AlternatingPictureBlocks"/>
    <dgm:cxn modelId="{74617D35-48B7-4F4A-9F64-93D47958D50F}" type="presParOf" srcId="{CFD73692-E786-4D9C-AD76-A973B475D6FD}" destId="{C164C8E4-3041-4AFF-93D7-EA6F925E0676}" srcOrd="4" destOrd="0" presId="urn:microsoft.com/office/officeart/2008/layout/AlternatingPictureBlocks"/>
    <dgm:cxn modelId="{139F7EAC-EFE1-4F6B-9165-232729FCEA2A}" type="presParOf" srcId="{C164C8E4-3041-4AFF-93D7-EA6F925E0676}" destId="{09BC2A3C-FFD7-4428-B395-38BFF15EE65D}" srcOrd="0" destOrd="0" presId="urn:microsoft.com/office/officeart/2008/layout/AlternatingPictureBlocks"/>
    <dgm:cxn modelId="{F2478E45-965A-436A-B376-73DC49C6E314}" type="presParOf" srcId="{C164C8E4-3041-4AFF-93D7-EA6F925E0676}" destId="{039DE603-55F1-4F8E-8735-AE9CCA09E054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54F918-582F-457C-8ECC-CF09D8723C83}">
      <dsp:nvSpPr>
        <dsp:cNvPr id="0" name=""/>
        <dsp:cNvSpPr/>
      </dsp:nvSpPr>
      <dsp:spPr>
        <a:xfrm>
          <a:off x="1363771" y="457171"/>
          <a:ext cx="2768868" cy="130247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Logistic regression</a:t>
          </a:r>
          <a:endParaRPr lang="el-GR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A traditional method for various purposes</a:t>
          </a:r>
          <a:endParaRPr lang="el-GR" sz="1300" kern="1200" dirty="0"/>
        </a:p>
      </dsp:txBody>
      <dsp:txXfrm>
        <a:off x="1363771" y="457171"/>
        <a:ext cx="2768868" cy="1302470"/>
      </dsp:txXfrm>
    </dsp:sp>
    <dsp:sp modelId="{A0AF2455-4FD9-4A0D-A692-DAE287A1A03C}">
      <dsp:nvSpPr>
        <dsp:cNvPr id="0" name=""/>
        <dsp:cNvSpPr/>
      </dsp:nvSpPr>
      <dsp:spPr>
        <a:xfrm>
          <a:off x="0" y="482249"/>
          <a:ext cx="1239792" cy="1252315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473CD3-4D2B-450E-AF51-04B9FE753B40}">
      <dsp:nvSpPr>
        <dsp:cNvPr id="0" name=""/>
        <dsp:cNvSpPr/>
      </dsp:nvSpPr>
      <dsp:spPr>
        <a:xfrm>
          <a:off x="0" y="1966274"/>
          <a:ext cx="2768868" cy="1252315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K-nearest neighbors</a:t>
          </a:r>
          <a:endParaRPr lang="el-GR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An object is classified by a majority vote of its neighbors</a:t>
          </a:r>
          <a:endParaRPr lang="el-GR" sz="1300" kern="1200" dirty="0"/>
        </a:p>
      </dsp:txBody>
      <dsp:txXfrm>
        <a:off x="0" y="1966274"/>
        <a:ext cx="2768868" cy="1252315"/>
      </dsp:txXfrm>
    </dsp:sp>
    <dsp:sp modelId="{1BBF6D99-5F74-4199-BDDD-CF92998A632E}">
      <dsp:nvSpPr>
        <dsp:cNvPr id="0" name=""/>
        <dsp:cNvSpPr/>
      </dsp:nvSpPr>
      <dsp:spPr>
        <a:xfrm>
          <a:off x="2892848" y="2000399"/>
          <a:ext cx="1239792" cy="118406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7281C3-5109-4727-954A-731777F9B9F2}">
      <dsp:nvSpPr>
        <dsp:cNvPr id="0" name=""/>
        <dsp:cNvSpPr/>
      </dsp:nvSpPr>
      <dsp:spPr>
        <a:xfrm>
          <a:off x="1363771" y="3425221"/>
          <a:ext cx="2768868" cy="1252315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1" kern="1200" dirty="0"/>
            <a:t>Classification trees</a:t>
          </a:r>
          <a:endParaRPr lang="el-GR" sz="17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300" kern="1200" dirty="0"/>
            <a:t>leaves represent class labels and branches represent conjunctions of features that lead to those class labels</a:t>
          </a:r>
          <a:endParaRPr lang="el-GR" sz="1300" kern="1200" dirty="0"/>
        </a:p>
      </dsp:txBody>
      <dsp:txXfrm>
        <a:off x="1363771" y="3425221"/>
        <a:ext cx="2768868" cy="1252315"/>
      </dsp:txXfrm>
    </dsp:sp>
    <dsp:sp modelId="{09009645-A7A0-4E75-855E-BC837075121B}">
      <dsp:nvSpPr>
        <dsp:cNvPr id="0" name=""/>
        <dsp:cNvSpPr/>
      </dsp:nvSpPr>
      <dsp:spPr>
        <a:xfrm>
          <a:off x="0" y="3622479"/>
          <a:ext cx="1239792" cy="85779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887E4-73A8-4CEB-A00C-0528389D2F9A}">
      <dsp:nvSpPr>
        <dsp:cNvPr id="0" name=""/>
        <dsp:cNvSpPr/>
      </dsp:nvSpPr>
      <dsp:spPr>
        <a:xfrm>
          <a:off x="1594643" y="65378"/>
          <a:ext cx="3237610" cy="1544651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Adaptive boosting</a:t>
          </a:r>
          <a:endParaRPr lang="el-GR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Combine many weak learners to produce a good one</a:t>
          </a:r>
          <a:endParaRPr lang="el-GR" sz="1800" kern="1200" dirty="0"/>
        </a:p>
      </dsp:txBody>
      <dsp:txXfrm>
        <a:off x="1594643" y="65378"/>
        <a:ext cx="3237610" cy="1544651"/>
      </dsp:txXfrm>
    </dsp:sp>
    <dsp:sp modelId="{E7858F54-5294-4958-8F98-F49B65FAB24A}">
      <dsp:nvSpPr>
        <dsp:cNvPr id="0" name=""/>
        <dsp:cNvSpPr/>
      </dsp:nvSpPr>
      <dsp:spPr>
        <a:xfrm>
          <a:off x="0" y="105544"/>
          <a:ext cx="1449676" cy="1464319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7AEB18-EF9E-4583-B888-0D30D8AA56C3}">
      <dsp:nvSpPr>
        <dsp:cNvPr id="0" name=""/>
        <dsp:cNvSpPr/>
      </dsp:nvSpPr>
      <dsp:spPr>
        <a:xfrm>
          <a:off x="0" y="1851643"/>
          <a:ext cx="3237610" cy="146431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/>
            <a:t>SVMs</a:t>
          </a:r>
          <a:endParaRPr lang="el-GR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the examples of the separate categories are divided by a clear gap linear.</a:t>
          </a:r>
          <a:endParaRPr lang="el-GR" sz="1800" kern="1200" dirty="0"/>
        </a:p>
      </dsp:txBody>
      <dsp:txXfrm>
        <a:off x="0" y="1851643"/>
        <a:ext cx="3237610" cy="1464319"/>
      </dsp:txXfrm>
    </dsp:sp>
    <dsp:sp modelId="{6C2C9B6C-6538-4E76-BDBB-5B1ADA46F5D3}">
      <dsp:nvSpPr>
        <dsp:cNvPr id="0" name=""/>
        <dsp:cNvSpPr/>
      </dsp:nvSpPr>
      <dsp:spPr>
        <a:xfrm>
          <a:off x="3382577" y="1983944"/>
          <a:ext cx="1449676" cy="1199716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BC2A3C-FFD7-4428-B395-38BFF15EE65D}">
      <dsp:nvSpPr>
        <dsp:cNvPr id="0" name=""/>
        <dsp:cNvSpPr/>
      </dsp:nvSpPr>
      <dsp:spPr>
        <a:xfrm>
          <a:off x="1594643" y="3557575"/>
          <a:ext cx="3237610" cy="1464319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/>
            <a:t>Artificial neural networks</a:t>
          </a:r>
          <a:endParaRPr lang="el-GR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they are composed from multiple hierarchical layers of interconnected nodes</a:t>
          </a:r>
          <a:endParaRPr lang="el-GR" sz="1800" kern="1200" dirty="0"/>
        </a:p>
      </dsp:txBody>
      <dsp:txXfrm>
        <a:off x="1594643" y="3557575"/>
        <a:ext cx="3237610" cy="1464319"/>
      </dsp:txXfrm>
    </dsp:sp>
    <dsp:sp modelId="{039DE603-55F1-4F8E-8735-AE9CCA09E054}">
      <dsp:nvSpPr>
        <dsp:cNvPr id="0" name=""/>
        <dsp:cNvSpPr/>
      </dsp:nvSpPr>
      <dsp:spPr>
        <a:xfrm>
          <a:off x="0" y="3725188"/>
          <a:ext cx="1449676" cy="112909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8AC-C786-4D96-815F-AF4809113C11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1AAB4-6591-4884-B601-7FADCF4A419D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6491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5B8694-C3EB-8E46-B0D7-2E37481F096A}" type="datetimeFigureOut">
              <a:rPr lang="es-ES" smtClean="0"/>
              <a:t>08/10/2018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E996-2E40-CB4B-AC2B-EBD3606D657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7005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8753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0127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YOLO V3 algorithm:</a:t>
            </a:r>
            <a:r>
              <a:rPr lang="en-US" baseline="0" dirty="0"/>
              <a:t> You Only Look Once v3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276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3270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Variatonal</a:t>
            </a:r>
            <a:r>
              <a:rPr lang="en-US" baseline="0" dirty="0"/>
              <a:t> Inference Algorithm based on a Gaussian Mixture Modelling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2281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400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OSU: is Ohio state</a:t>
            </a:r>
            <a:r>
              <a:rPr lang="en-US" baseline="0" dirty="0"/>
              <a:t> university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AIA: Athens international airport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10677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0117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RELU (</a:t>
            </a:r>
            <a:r>
              <a:rPr lang="es-ES" dirty="0" err="1" smtClean="0"/>
              <a:t>activation</a:t>
            </a:r>
            <a:r>
              <a:rPr lang="es-ES" dirty="0" smtClean="0"/>
              <a:t> </a:t>
            </a:r>
            <a:r>
              <a:rPr lang="es-ES" dirty="0" err="1" smtClean="0"/>
              <a:t>function</a:t>
            </a:r>
            <a:r>
              <a:rPr lang="es-ES" dirty="0" smtClean="0"/>
              <a:t>): </a:t>
            </a:r>
            <a:r>
              <a:rPr lang="es-ES" dirty="0" err="1"/>
              <a:t>rectified</a:t>
            </a:r>
            <a:r>
              <a:rPr lang="es-ES" baseline="0" dirty="0"/>
              <a:t> linear </a:t>
            </a:r>
            <a:r>
              <a:rPr lang="es-ES" baseline="0" dirty="0" err="1"/>
              <a:t>unit</a:t>
            </a:r>
            <a:endParaRPr lang="es-ES" baseline="0" dirty="0"/>
          </a:p>
          <a:p>
            <a:r>
              <a:rPr lang="es-ES" baseline="0" dirty="0"/>
              <a:t>FFNN: </a:t>
            </a:r>
            <a:r>
              <a:rPr lang="es-ES" baseline="0" dirty="0" err="1"/>
              <a:t>Feed</a:t>
            </a:r>
            <a:r>
              <a:rPr lang="es-ES" baseline="0" dirty="0"/>
              <a:t> Forward Neural Network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486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Another</a:t>
            </a:r>
            <a:r>
              <a:rPr lang="es-ES" baseline="0" dirty="0"/>
              <a:t> </a:t>
            </a:r>
            <a:r>
              <a:rPr lang="es-ES" baseline="0" dirty="0" err="1"/>
              <a:t>deep</a:t>
            </a:r>
            <a:r>
              <a:rPr lang="es-ES" baseline="0" dirty="0"/>
              <a:t> </a:t>
            </a:r>
            <a:r>
              <a:rPr lang="es-ES" baseline="0" dirty="0" err="1"/>
              <a:t>learning</a:t>
            </a:r>
            <a:r>
              <a:rPr lang="es-ES" baseline="0" dirty="0"/>
              <a:t> </a:t>
            </a:r>
            <a:r>
              <a:rPr lang="es-ES" baseline="0" dirty="0" err="1"/>
              <a:t>solution</a:t>
            </a:r>
            <a:r>
              <a:rPr lang="es-ES" baseline="0" dirty="0"/>
              <a:t> </a:t>
            </a:r>
            <a:r>
              <a:rPr lang="es-ES" baseline="0" dirty="0" err="1"/>
              <a:t>for</a:t>
            </a:r>
            <a:r>
              <a:rPr lang="es-ES" baseline="0" dirty="0"/>
              <a:t> </a:t>
            </a:r>
            <a:r>
              <a:rPr lang="es-ES" baseline="0" dirty="0" err="1"/>
              <a:t>classical</a:t>
            </a:r>
            <a:r>
              <a:rPr lang="es-ES" baseline="0" dirty="0"/>
              <a:t> </a:t>
            </a:r>
            <a:r>
              <a:rPr lang="es-ES" baseline="0" dirty="0" err="1"/>
              <a:t>problems</a:t>
            </a:r>
            <a:r>
              <a:rPr lang="es-ES" baseline="0" dirty="0"/>
              <a:t>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78576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baseline="0" dirty="0"/>
              <a:t> </a:t>
            </a:r>
            <a:r>
              <a:rPr lang="es-ES" baseline="0" dirty="0" err="1"/>
              <a:t>have</a:t>
            </a:r>
            <a:r>
              <a:rPr lang="es-ES" baseline="0" dirty="0"/>
              <a:t> </a:t>
            </a:r>
            <a:r>
              <a:rPr lang="es-ES" baseline="0" dirty="0" err="1"/>
              <a:t>tested</a:t>
            </a:r>
            <a:endParaRPr lang="es-ES" baseline="0" dirty="0"/>
          </a:p>
          <a:p>
            <a:r>
              <a:rPr lang="es-ES" baseline="0" dirty="0"/>
              <a:t>K </a:t>
            </a:r>
            <a:r>
              <a:rPr lang="es-ES" baseline="0" dirty="0" err="1"/>
              <a:t>nearest</a:t>
            </a:r>
            <a:r>
              <a:rPr lang="es-ES" baseline="0" dirty="0"/>
              <a:t> </a:t>
            </a:r>
            <a:r>
              <a:rPr lang="es-ES" baseline="0" dirty="0" err="1"/>
              <a:t>neighbours</a:t>
            </a:r>
            <a:r>
              <a:rPr lang="es-ES" baseline="0" dirty="0"/>
              <a:t>, SVM (Linear and RBF </a:t>
            </a:r>
            <a:r>
              <a:rPr lang="es-ES" baseline="0" dirty="0" err="1"/>
              <a:t>Kernel</a:t>
            </a:r>
            <a:r>
              <a:rPr lang="es-ES" baseline="0" dirty="0"/>
              <a:t>), 2 </a:t>
            </a:r>
            <a:r>
              <a:rPr lang="es-ES" baseline="0" dirty="0" err="1"/>
              <a:t>different</a:t>
            </a:r>
            <a:r>
              <a:rPr lang="es-ES" baseline="0" dirty="0"/>
              <a:t> </a:t>
            </a:r>
            <a:r>
              <a:rPr lang="es-ES" baseline="0" dirty="0" err="1"/>
              <a:t>Feed</a:t>
            </a:r>
            <a:r>
              <a:rPr lang="es-ES" baseline="0" dirty="0"/>
              <a:t> Forward Neural Nets, </a:t>
            </a:r>
            <a:r>
              <a:rPr lang="es-ES" baseline="0" dirty="0" err="1"/>
              <a:t>Convolutional</a:t>
            </a:r>
            <a:r>
              <a:rPr lang="es-ES" baseline="0" dirty="0"/>
              <a:t> Neural Networks, TDL-CNN</a:t>
            </a:r>
          </a:p>
          <a:p>
            <a:r>
              <a:rPr lang="es-ES" baseline="0" dirty="0" err="1"/>
              <a:t>With</a:t>
            </a:r>
            <a:r>
              <a:rPr lang="es-ES" baseline="0" dirty="0"/>
              <a:t> CNN and TDL-CNN </a:t>
            </a:r>
            <a:r>
              <a:rPr lang="es-ES" baseline="0" dirty="0" err="1"/>
              <a:t>we</a:t>
            </a:r>
            <a:r>
              <a:rPr lang="es-ES" baseline="0" dirty="0"/>
              <a:t> </a:t>
            </a:r>
            <a:r>
              <a:rPr lang="es-ES" baseline="0" dirty="0" err="1"/>
              <a:t>also</a:t>
            </a:r>
            <a:r>
              <a:rPr lang="es-ES" baseline="0" dirty="0"/>
              <a:t> </a:t>
            </a:r>
            <a:r>
              <a:rPr lang="es-ES" baseline="0" dirty="0" err="1"/>
              <a:t>used</a:t>
            </a:r>
            <a:r>
              <a:rPr lang="es-ES" baseline="0" dirty="0"/>
              <a:t> </a:t>
            </a:r>
            <a:r>
              <a:rPr lang="es-ES" baseline="0" dirty="0" err="1"/>
              <a:t>an</a:t>
            </a:r>
            <a:r>
              <a:rPr lang="es-ES" baseline="0" dirty="0"/>
              <a:t> </a:t>
            </a:r>
            <a:r>
              <a:rPr lang="es-ES" baseline="0" dirty="0" err="1"/>
              <a:t>adaptivity</a:t>
            </a:r>
            <a:r>
              <a:rPr lang="es-ES" baseline="0" dirty="0"/>
              <a:t> (</a:t>
            </a:r>
            <a:r>
              <a:rPr lang="es-ES" baseline="0" dirty="0" err="1"/>
              <a:t>feedback</a:t>
            </a:r>
            <a:r>
              <a:rPr lang="es-ES" baseline="0" dirty="0"/>
              <a:t>) </a:t>
            </a:r>
            <a:r>
              <a:rPr lang="es-ES" baseline="0" dirty="0" err="1"/>
              <a:t>function</a:t>
            </a:r>
            <a:r>
              <a:rPr lang="es-ES" baseline="0" dirty="0"/>
              <a:t> </a:t>
            </a:r>
            <a:r>
              <a:rPr lang="es-ES" baseline="0" dirty="0" err="1"/>
              <a:t>for</a:t>
            </a:r>
            <a:r>
              <a:rPr lang="es-ES" baseline="0" dirty="0"/>
              <a:t> </a:t>
            </a:r>
            <a:r>
              <a:rPr lang="es-ES" baseline="0" dirty="0" err="1"/>
              <a:t>fast</a:t>
            </a:r>
            <a:r>
              <a:rPr lang="es-ES" baseline="0" dirty="0"/>
              <a:t> </a:t>
            </a:r>
            <a:r>
              <a:rPr lang="es-ES" baseline="0" dirty="0" err="1"/>
              <a:t>retraining</a:t>
            </a:r>
            <a:r>
              <a:rPr lang="es-ES" baseline="0" dirty="0"/>
              <a:t> </a:t>
            </a:r>
            <a:r>
              <a:rPr lang="es-ES" baseline="0" dirty="0" err="1"/>
              <a:t>after</a:t>
            </a:r>
            <a:r>
              <a:rPr lang="es-ES" baseline="0" dirty="0"/>
              <a:t> a false positive </a:t>
            </a:r>
            <a:r>
              <a:rPr lang="es-ES" baseline="0" dirty="0" err="1"/>
              <a:t>is</a:t>
            </a:r>
            <a:r>
              <a:rPr lang="es-ES" baseline="0" dirty="0"/>
              <a:t> </a:t>
            </a:r>
            <a:r>
              <a:rPr lang="es-ES" baseline="0" dirty="0" err="1"/>
              <a:t>identified</a:t>
            </a:r>
            <a:r>
              <a:rPr lang="es-ES" baseline="0" dirty="0"/>
              <a:t> </a:t>
            </a:r>
            <a:r>
              <a:rPr lang="es-ES" baseline="0" dirty="0" err="1"/>
              <a:t>by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expert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mans</a:t>
            </a:r>
            <a:r>
              <a:rPr lang="es-ES" baseline="0" dirty="0"/>
              <a:t> </a:t>
            </a:r>
            <a:r>
              <a:rPr lang="es-ES" baseline="0" dirty="0" err="1"/>
              <a:t>the</a:t>
            </a:r>
            <a:r>
              <a:rPr lang="es-ES" baseline="0" dirty="0"/>
              <a:t> cameras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5278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2981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8177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9678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1556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Smart locks Access control system</a:t>
            </a:r>
            <a:r>
              <a:rPr lang="en-US" dirty="0"/>
              <a:t>, based on intelligent electronic locks, and dedicated applications to service employees and to central management system. Electric gates control via a secured cellular controller, interfacing an access control system. Preventive maintenance management of electronic shielding switchboards and electronic locks. </a:t>
            </a:r>
          </a:p>
          <a:p>
            <a:r>
              <a:rPr lang="en-US" dirty="0"/>
              <a:t>-</a:t>
            </a:r>
            <a:r>
              <a:rPr lang="en-US" b="1" dirty="0"/>
              <a:t> Coordinated network of cameras, for immediate identification of intrusion/abnormal movements/</a:t>
            </a:r>
            <a:r>
              <a:rPr lang="en-US" b="1" dirty="0" err="1"/>
              <a:t>behaviour</a:t>
            </a:r>
            <a:r>
              <a:rPr lang="en-US" b="1" dirty="0"/>
              <a:t> around the CI</a:t>
            </a:r>
            <a:r>
              <a:rPr lang="en-US" dirty="0"/>
              <a:t> by using improved computer vision techniques. CIP addresses current difficulties by researching on new computer vision tools able to (</a:t>
            </a:r>
            <a:r>
              <a:rPr lang="en-US" dirty="0" err="1"/>
              <a:t>i</a:t>
            </a:r>
            <a:r>
              <a:rPr lang="en-US" dirty="0"/>
              <a:t>) detect unexpected humans’ action without being previously trained on them (ii) operate under unconstrained visual conditions and (iii) demand low computational cost. </a:t>
            </a:r>
          </a:p>
          <a:p>
            <a:r>
              <a:rPr lang="en-US" dirty="0"/>
              <a:t>- </a:t>
            </a:r>
            <a:r>
              <a:rPr lang="en-US" b="1" dirty="0"/>
              <a:t>XACML Authorization Engine</a:t>
            </a:r>
            <a:r>
              <a:rPr lang="en-US" dirty="0"/>
              <a:t>: fine-grain physical access control to areas and resources system. This component is a service oriented attribute-based access control mechanism that employs user specified policies to determine who can access which resources and for what purpose. </a:t>
            </a:r>
          </a:p>
          <a:p>
            <a:r>
              <a:rPr lang="en-US" dirty="0"/>
              <a:t>- </a:t>
            </a:r>
            <a:r>
              <a:rPr lang="en-US" b="1" dirty="0" err="1"/>
              <a:t>WiFi</a:t>
            </a:r>
            <a:r>
              <a:rPr lang="en-US" b="1" dirty="0"/>
              <a:t> signals reflections on human bodies</a:t>
            </a:r>
            <a:r>
              <a:rPr lang="en-US" dirty="0"/>
              <a:t> to detect their presence for intruders. By </a:t>
            </a:r>
            <a:r>
              <a:rPr lang="en-US" dirty="0" err="1"/>
              <a:t>analysing</a:t>
            </a:r>
            <a:r>
              <a:rPr lang="en-US" dirty="0"/>
              <a:t> the reflection of </a:t>
            </a:r>
            <a:r>
              <a:rPr lang="en-US" dirty="0" err="1"/>
              <a:t>WiFi</a:t>
            </a:r>
            <a:r>
              <a:rPr lang="en-US" dirty="0"/>
              <a:t> signals in human body, it is possible to detect the presence of persons in a room or corridor. At this moment, a prototype has been implemented, which performs very well, with a success rate above the 90%. </a:t>
            </a:r>
          </a:p>
          <a:p>
            <a:r>
              <a:rPr lang="en-US" dirty="0"/>
              <a:t>- </a:t>
            </a:r>
            <a:r>
              <a:rPr lang="en-US" b="1" dirty="0"/>
              <a:t>Water quality monitoring technologies for the early detection and impact minimization</a:t>
            </a:r>
            <a:r>
              <a:rPr lang="en-US" dirty="0"/>
              <a:t> of contamination events (intentional attacks). An optimization-simulation framework is applied using measurements provided by quality sensors placed at strategic placements. The issue associated with the validation / calibration of the corresponding quality sensors are also addressed.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441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Adaptive</a:t>
            </a:r>
            <a:r>
              <a:rPr lang="es-ES" dirty="0" smtClean="0"/>
              <a:t> </a:t>
            </a:r>
            <a:r>
              <a:rPr lang="es-ES" dirty="0"/>
              <a:t>TDL-CNN:</a:t>
            </a:r>
            <a:r>
              <a:rPr lang="es-ES" baseline="0" dirty="0"/>
              <a:t> </a:t>
            </a:r>
            <a:r>
              <a:rPr lang="es-ES" baseline="0" dirty="0" err="1" smtClean="0"/>
              <a:t>Tapped</a:t>
            </a:r>
            <a:r>
              <a:rPr lang="es-ES" baseline="0" dirty="0" smtClean="0"/>
              <a:t> </a:t>
            </a:r>
            <a:r>
              <a:rPr lang="es-ES" baseline="0" dirty="0" err="1"/>
              <a:t>Delay</a:t>
            </a:r>
            <a:r>
              <a:rPr lang="es-ES" baseline="0" dirty="0"/>
              <a:t> Line – </a:t>
            </a:r>
            <a:r>
              <a:rPr lang="es-ES" baseline="0" dirty="0" err="1"/>
              <a:t>Convolutional</a:t>
            </a:r>
            <a:r>
              <a:rPr lang="es-ES" baseline="0" dirty="0"/>
              <a:t> Neural Network</a:t>
            </a:r>
          </a:p>
          <a:p>
            <a:r>
              <a:rPr lang="es-ES" baseline="0" dirty="0" err="1"/>
              <a:t>Prototype</a:t>
            </a:r>
            <a:r>
              <a:rPr lang="es-ES" baseline="0" dirty="0"/>
              <a:t> Matlab, </a:t>
            </a:r>
          </a:p>
          <a:p>
            <a:r>
              <a:rPr lang="es-ES" baseline="0" dirty="0"/>
              <a:t>Python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0441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Demand</a:t>
            </a:r>
            <a:r>
              <a:rPr lang="en-US" baseline="0" dirty="0"/>
              <a:t> low computational resources: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4060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SIFT: Scale-invariant feature</a:t>
            </a:r>
            <a:r>
              <a:rPr lang="en-US" baseline="0" dirty="0"/>
              <a:t> transform</a:t>
            </a:r>
            <a:endParaRPr lang="en-US" dirty="0"/>
          </a:p>
          <a:p>
            <a:r>
              <a:rPr lang="en-US" dirty="0"/>
              <a:t>SURF: Speeded up robust features</a:t>
            </a:r>
          </a:p>
          <a:p>
            <a:r>
              <a:rPr lang="en-US" dirty="0"/>
              <a:t>ORB: Oriented fast and Rotate</a:t>
            </a:r>
            <a:r>
              <a:rPr lang="en-US" baseline="0" dirty="0"/>
              <a:t> Brief.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91652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17017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70292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1600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Extract a set of visual descriptors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1400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Invariant to translation, rotation and scaling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1400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e.g. SIFT, SURF, ORB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GB" sz="1600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Apply bags of visual words (RANSAC scheme refined)      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GB" sz="1600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remove potential outliers.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GB" sz="1600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Enhance the outliers with appearance models to identify objects across disjoint network of cameras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GB" sz="1600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 probabilistic framework will be exploited to track the objects. </a:t>
            </a:r>
            <a:endParaRPr lang="en-US" sz="1600" b="1" spc="3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E996-2E40-CB4B-AC2B-EBD3606D657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10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572000" y="2428868"/>
            <a:ext cx="4000528" cy="1470025"/>
          </a:xfrm>
        </p:spPr>
        <p:txBody>
          <a:bodyPr>
            <a:normAutofit/>
          </a:bodyPr>
          <a:lstStyle>
            <a:lvl1pPr algn="l">
              <a:defRPr sz="24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572000" y="3929066"/>
            <a:ext cx="4000528" cy="92869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C2F6-F3DE-4071-AEE2-065E0365A30D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BEC7-8AB0-44CD-B40B-F031126047E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17" name="Imagen 16"/>
          <p:cNvPicPr>
            <a:picLocks noChangeAspect="1"/>
          </p:cNvPicPr>
          <p:nvPr userDrawn="1"/>
        </p:nvPicPr>
        <p:blipFill rotWithShape="1">
          <a:blip r:embed="rId2"/>
          <a:srcRect t="15750" r="62963" b="10751"/>
          <a:stretch/>
        </p:blipFill>
        <p:spPr>
          <a:xfrm>
            <a:off x="467544" y="1052736"/>
            <a:ext cx="3424218" cy="5040560"/>
          </a:xfrm>
          <a:prstGeom prst="rect">
            <a:avLst/>
          </a:prstGeom>
        </p:spPr>
      </p:pic>
      <p:sp>
        <p:nvSpPr>
          <p:cNvPr id="18" name="Rectángulo 17"/>
          <p:cNvSpPr/>
          <p:nvPr userDrawn="1"/>
        </p:nvSpPr>
        <p:spPr>
          <a:xfrm>
            <a:off x="0" y="6408712"/>
            <a:ext cx="9144000" cy="4766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 userDrawn="1"/>
        </p:nvSpPr>
        <p:spPr>
          <a:xfrm>
            <a:off x="1115616" y="6453336"/>
            <a:ext cx="7571184" cy="46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project has received funding from the European Union’s Horizon</a:t>
            </a:r>
            <a:r>
              <a:rPr lang="en-GB" sz="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research and innovation programme under grant</a:t>
            </a:r>
            <a:r>
              <a:rPr lang="en-GB" sz="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agreement No.740610.</a:t>
            </a:r>
          </a:p>
          <a:p>
            <a:r>
              <a:rPr lang="en-GB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publication reflects only the authors' views and the European Union is not liable for any use that may be made of the information contained therein. </a:t>
            </a:r>
          </a:p>
          <a:p>
            <a:pPr marL="0" marR="0" indent="0" algn="l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dirty="0"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87910"/>
            <a:ext cx="402890" cy="2685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C2F6-F3DE-4071-AEE2-065E0365A30D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BEC7-8AB0-44CD-B40B-F031126047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C2F6-F3DE-4071-AEE2-065E0365A30D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BEC7-8AB0-44CD-B40B-F031126047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C2F6-F3DE-4071-AEE2-065E0365A30D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BEC7-8AB0-44CD-B40B-F031126047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C2F6-F3DE-4071-AEE2-065E0365A30D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BEC7-8AB0-44CD-B40B-F031126047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C2F6-F3DE-4071-AEE2-065E0365A30D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BEC7-8AB0-44CD-B40B-F031126047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C2F6-F3DE-4071-AEE2-065E0365A30D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BEC7-8AB0-44CD-B40B-F031126047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DC2F6-F3DE-4071-AEE2-065E0365A30D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0BEC7-8AB0-44CD-B40B-F031126047E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 rotWithShape="1">
          <a:blip r:embed="rId2"/>
          <a:srcRect t="15750" r="62963" b="10751"/>
          <a:stretch/>
        </p:blipFill>
        <p:spPr>
          <a:xfrm>
            <a:off x="467544" y="1052736"/>
            <a:ext cx="3424218" cy="5040560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0" y="6408712"/>
            <a:ext cx="9144000" cy="4766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 userDrawn="1"/>
        </p:nvSpPr>
        <p:spPr>
          <a:xfrm>
            <a:off x="1115616" y="6453336"/>
            <a:ext cx="7571184" cy="466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project has received funding from the European Union’s Horizon</a:t>
            </a:r>
            <a:r>
              <a:rPr lang="en-GB" sz="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2020 research and innovation programme under grant</a:t>
            </a:r>
            <a:r>
              <a:rPr lang="en-GB" sz="8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agreement No.740610.</a:t>
            </a:r>
          </a:p>
          <a:p>
            <a:r>
              <a:rPr lang="en-GB" sz="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publication reflects only the authors' views and the European Union is not liable for any use that may be made of the information contained therein. </a:t>
            </a:r>
          </a:p>
          <a:p>
            <a:pPr marL="0" marR="0" indent="0" algn="l" defTabSz="914400" rtl="0" eaLnBrk="1" fontAlgn="auto" latinLnBrk="0" hangingPunct="1">
              <a:lnSpc>
                <a:spcPts val="10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700" dirty="0">
              <a:latin typeface="Arial"/>
              <a:cs typeface="Arial"/>
            </a:endParaRPr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487910"/>
            <a:ext cx="402890" cy="26859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2500298" y="131762"/>
            <a:ext cx="5286412" cy="439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021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C2F6-F3DE-4071-AEE2-065E0365A30D}" type="datetimeFigureOut">
              <a:rPr lang="es-ES" smtClean="0"/>
              <a:pPr/>
              <a:t>08/10/2018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02128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0212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0BEC7-8AB0-44CD-B40B-F031126047EC}" type="slidenum">
              <a:rPr lang="es-ES" smtClean="0"/>
              <a:pPr/>
              <a:t>‹Nº›</a:t>
            </a:fld>
            <a:endParaRPr lang="es-ES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1" y="0"/>
            <a:ext cx="9151951" cy="87063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4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16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ieeexplore.ieee.org/stamp/stamp.jsp?tp=&amp;arnumber=7279299&amp;isnumber=7279248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3347864" y="1894180"/>
            <a:ext cx="53955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4A4DB"/>
                </a:solidFill>
                <a:latin typeface="Arial"/>
                <a:cs typeface="Arial"/>
              </a:rPr>
              <a:t>Novel Computer Vision and Machine Learning techniques </a:t>
            </a:r>
            <a:br>
              <a:rPr lang="en-US" sz="2800" b="1" dirty="0">
                <a:solidFill>
                  <a:srgbClr val="14A4DB"/>
                </a:solidFill>
                <a:latin typeface="Arial"/>
                <a:cs typeface="Arial"/>
              </a:rPr>
            </a:br>
            <a:r>
              <a:rPr lang="en-US" sz="2800" b="1" dirty="0">
                <a:solidFill>
                  <a:srgbClr val="14A4DB"/>
                </a:solidFill>
                <a:latin typeface="Arial"/>
                <a:cs typeface="Arial"/>
              </a:rPr>
              <a:t>for enhanced protection of water infrastructures</a:t>
            </a:r>
            <a:endParaRPr lang="es-ES" sz="2800" b="1" dirty="0">
              <a:solidFill>
                <a:srgbClr val="14A4DB"/>
              </a:solidFill>
              <a:latin typeface="Arial"/>
              <a:cs typeface="Arial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3678637" y="4145727"/>
            <a:ext cx="4354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N.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Bakalos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M.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Bimpas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 A.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Doulamis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</a:t>
            </a:r>
            <a:r>
              <a:rPr lang="en-U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A.Voulodimos</a:t>
            </a:r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, </a:t>
            </a:r>
          </a:p>
          <a:p>
            <a:r>
              <a:rPr lang="en-US" sz="12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D. Ayala-Cabrera</a:t>
            </a:r>
            <a:endParaRPr lang="en-GB" sz="1200" b="1" u="sng" baseline="3000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  <a:p>
            <a:r>
              <a:rPr lang="es-E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Institute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of </a:t>
            </a:r>
            <a:r>
              <a:rPr lang="es-E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Communication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and </a:t>
            </a:r>
            <a:r>
              <a:rPr lang="es-E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Computer</a:t>
            </a:r>
            <a:r>
              <a:rPr lang="es-ES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 </a:t>
            </a:r>
            <a:r>
              <a:rPr lang="es-ES" sz="12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Systems</a:t>
            </a:r>
            <a:endParaRPr lang="es-ES" sz="1200" b="1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654468" y="4859868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u="sng" dirty="0">
                <a:solidFill>
                  <a:srgbClr val="14A4DB"/>
                </a:solidFill>
                <a:latin typeface="Arial"/>
                <a:cs typeface="Arial"/>
              </a:rPr>
              <a:t>stop-it-project.eu</a:t>
            </a:r>
            <a:endParaRPr lang="es-ES" dirty="0">
              <a:solidFill>
                <a:srgbClr val="14A4DB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51" y="875621"/>
            <a:ext cx="8352928" cy="72519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Tracking on an Overlapping network of </a:t>
            </a:r>
            <a:r>
              <a:rPr lang="en-US" sz="2400" b="1" dirty="0" smtClean="0">
                <a:solidFill>
                  <a:srgbClr val="14A4DB"/>
                </a:solidFill>
                <a:latin typeface="Arial"/>
                <a:cs typeface="Arial"/>
              </a:rPr>
              <a:t>cameras</a:t>
            </a:r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CDD0C7F-E549-DB46-B856-A6D403FAA97A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xmlns="" id="{CEA88CCD-8C1B-4A8A-998D-8403143CF1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075" y="1706618"/>
            <a:ext cx="8892480" cy="46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17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887520"/>
            <a:ext cx="8352928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b="1" dirty="0">
              <a:solidFill>
                <a:srgbClr val="14A4DB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8396F8-2BAF-994C-9FE6-73F636698A05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DA9847-FA99-B64C-8FE9-E047AC5B599D}"/>
              </a:ext>
            </a:extLst>
          </p:cNvPr>
          <p:cNvSpPr/>
          <p:nvPr/>
        </p:nvSpPr>
        <p:spPr>
          <a:xfrm>
            <a:off x="323528" y="1349185"/>
            <a:ext cx="8352928" cy="480131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Data preprocessing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400" b="1" spc="300" dirty="0">
                <a:solidFill>
                  <a:schemeClr val="bg1">
                    <a:lumMod val="50000"/>
                  </a:schemeClr>
                </a:solidFill>
              </a:rPr>
              <a:t>Heavily affected by the data modality (RGB or Thermal).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400" b="1" spc="300" dirty="0">
                <a:solidFill>
                  <a:schemeClr val="bg1">
                    <a:lumMod val="50000"/>
                  </a:schemeClr>
                </a:solidFill>
              </a:rPr>
              <a:t>Need to identify techniques that can enrich raw data with semantic information without seriously hindering the performance.</a:t>
            </a:r>
            <a:endParaRPr lang="en-US" b="1" spc="3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360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887520"/>
            <a:ext cx="8352928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b="1" dirty="0">
              <a:solidFill>
                <a:srgbClr val="14A4DB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8396F8-2BAF-994C-9FE6-73F636698A05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DA9847-FA99-B64C-8FE9-E047AC5B599D}"/>
              </a:ext>
            </a:extLst>
          </p:cNvPr>
          <p:cNvSpPr/>
          <p:nvPr/>
        </p:nvSpPr>
        <p:spPr>
          <a:xfrm>
            <a:off x="4067944" y="1052736"/>
            <a:ext cx="4608512" cy="51398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Data preprocessing - RGB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Object detection algorithms can provide semantic information in real time.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Can identify areas of interest and reduce the dimensionality of the problem.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1009A9-6568-CA43-B4BC-5A56759D1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810850"/>
            <a:ext cx="3722645" cy="2791984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73835" y="4715852"/>
            <a:ext cx="19498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YOLO V3 algorithm</a:t>
            </a:r>
            <a:endParaRPr lang="es-E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36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887520"/>
            <a:ext cx="8352928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b="1" dirty="0">
              <a:solidFill>
                <a:srgbClr val="14A4DB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8396F8-2BAF-994C-9FE6-73F636698A05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DA9847-FA99-B64C-8FE9-E047AC5B599D}"/>
              </a:ext>
            </a:extLst>
          </p:cNvPr>
          <p:cNvSpPr/>
          <p:nvPr/>
        </p:nvSpPr>
        <p:spPr>
          <a:xfrm>
            <a:off x="4067944" y="1349185"/>
            <a:ext cx="4608512" cy="147732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endParaRPr lang="en-US" b="1" spc="3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endParaRPr lang="en-US" b="1" spc="3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E31E8F-A01F-F349-AB86-A4542DB04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40" y="1415970"/>
            <a:ext cx="8037752" cy="37444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AFBFD6-595A-3A44-847D-78465F42A27F}"/>
              </a:ext>
            </a:extLst>
          </p:cNvPr>
          <p:cNvSpPr txBox="1"/>
          <p:nvPr/>
        </p:nvSpPr>
        <p:spPr>
          <a:xfrm>
            <a:off x="390667" y="5517232"/>
            <a:ext cx="8285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 Y. Zhao, H. Shi, X. Chen, X. Li and C. Wang, "An overview of object detection and tracking," </a:t>
            </a:r>
            <a:r>
              <a:rPr lang="en-US" sz="1200" i="1" dirty="0"/>
              <a:t>2015 IEEE International Conference on Information and Automation</a:t>
            </a:r>
            <a:r>
              <a:rPr lang="en-US" sz="1200" dirty="0"/>
              <a:t>, Lijiang, 2015, pp. 280-286.</a:t>
            </a:r>
            <a:br>
              <a:rPr lang="en-US" sz="1200" dirty="0"/>
            </a:br>
            <a:r>
              <a:rPr lang="en-US" sz="1200" dirty="0"/>
              <a:t>URL: </a:t>
            </a:r>
            <a:r>
              <a:rPr lang="en-US" sz="1200" dirty="0">
                <a:hlinkClick r:id="rId4"/>
              </a:rPr>
              <a:t>http://ieeexplore.ieee.org/stamp/stamp.jsp?tp=&amp;arnumber=7279299&amp;isnumber=7279248</a:t>
            </a: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4" name="3 Rectángulo redondeado"/>
          <p:cNvSpPr/>
          <p:nvPr/>
        </p:nvSpPr>
        <p:spPr>
          <a:xfrm>
            <a:off x="2987824" y="3717032"/>
            <a:ext cx="2664296" cy="792088"/>
          </a:xfrm>
          <a:prstGeom prst="roundRect">
            <a:avLst>
              <a:gd name="adj" fmla="val 25902"/>
            </a:avLst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94645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887520"/>
            <a:ext cx="8352928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b="1" dirty="0">
              <a:solidFill>
                <a:srgbClr val="14A4DB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8396F8-2BAF-994C-9FE6-73F636698A05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DA9847-FA99-B64C-8FE9-E047AC5B599D}"/>
              </a:ext>
            </a:extLst>
          </p:cNvPr>
          <p:cNvSpPr/>
          <p:nvPr/>
        </p:nvSpPr>
        <p:spPr>
          <a:xfrm>
            <a:off x="539552" y="1349185"/>
            <a:ext cx="8136904" cy="390876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Data preprocessing - Thermal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Object detection is much more difficult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No texture information.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Objects are not homogeneous in temperature.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Background subtraction algorithms can provide similar services without hindering performance.</a:t>
            </a:r>
          </a:p>
        </p:txBody>
      </p:sp>
    </p:spTree>
    <p:extLst>
      <p:ext uri="{BB962C8B-B14F-4D97-AF65-F5344CB8AC3E}">
        <p14:creationId xmlns:p14="http://schemas.microsoft.com/office/powerpoint/2010/main" val="40433179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887520"/>
            <a:ext cx="8352928" cy="92333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b="1" dirty="0">
              <a:solidFill>
                <a:srgbClr val="14A4DB"/>
              </a:solidFill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8396F8-2BAF-994C-9FE6-73F636698A05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E05E3CE4-7252-6B4A-9B09-43B8C8C87966}"/>
              </a:ext>
            </a:extLst>
          </p:cNvPr>
          <p:cNvSpPr/>
          <p:nvPr/>
        </p:nvSpPr>
        <p:spPr>
          <a:xfrm>
            <a:off x="539552" y="1124744"/>
            <a:ext cx="3744416" cy="525658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Object Detection (RGB)</a:t>
            </a:r>
          </a:p>
          <a:p>
            <a:pPr algn="ctr"/>
            <a:endParaRPr lang="en-US" b="1" dirty="0"/>
          </a:p>
          <a:p>
            <a:r>
              <a:rPr lang="en-US" b="1" dirty="0"/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identify specific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efficiently track the route of the object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Multi-class classification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a realistic choice for RGB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Based on the granularity of the analysis can prove computationally demanding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been trained based on generic datasets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xmlns="" id="{01D7E9D8-F245-7A47-8AA2-8D03AA5FEEF7}"/>
              </a:ext>
            </a:extLst>
          </p:cNvPr>
          <p:cNvSpPr/>
          <p:nvPr/>
        </p:nvSpPr>
        <p:spPr>
          <a:xfrm>
            <a:off x="5148064" y="1500422"/>
            <a:ext cx="3744416" cy="2227602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  <a:p>
            <a:r>
              <a:rPr lang="en-US" b="1" dirty="0"/>
              <a:t>Pros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Computationally 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Suitable for thermal cameras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trained easily to reflect field specific issues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driven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D52451-6596-D941-9210-664956F6E5F7}"/>
              </a:ext>
            </a:extLst>
          </p:cNvPr>
          <p:cNvSpPr txBox="1"/>
          <p:nvPr/>
        </p:nvSpPr>
        <p:spPr>
          <a:xfrm>
            <a:off x="4502761" y="3568370"/>
            <a:ext cx="428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VS</a:t>
            </a: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01D7E9D8-F245-7A47-8AA2-8D03AA5FEEF7}"/>
              </a:ext>
            </a:extLst>
          </p:cNvPr>
          <p:cNvSpPr/>
          <p:nvPr/>
        </p:nvSpPr>
        <p:spPr>
          <a:xfrm>
            <a:off x="5191606" y="1268760"/>
            <a:ext cx="3744416" cy="656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Background Subtraction (Thermal)</a:t>
            </a:r>
          </a:p>
          <a:p>
            <a:pPr algn="ctr"/>
            <a:endParaRPr lang="en-US" b="1" dirty="0"/>
          </a:p>
        </p:txBody>
      </p:sp>
      <p:sp>
        <p:nvSpPr>
          <p:cNvPr id="8" name="7 Rectángulo redondeado"/>
          <p:cNvSpPr/>
          <p:nvPr/>
        </p:nvSpPr>
        <p:spPr>
          <a:xfrm>
            <a:off x="5148064" y="1124744"/>
            <a:ext cx="3744416" cy="5256584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b="1">
              <a:solidFill>
                <a:schemeClr val="dk1"/>
              </a:solidFill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01D7E9D8-F245-7A47-8AA2-8D03AA5FEEF7}"/>
              </a:ext>
            </a:extLst>
          </p:cNvPr>
          <p:cNvSpPr/>
          <p:nvPr/>
        </p:nvSpPr>
        <p:spPr>
          <a:xfrm>
            <a:off x="5191606" y="3553856"/>
            <a:ext cx="3744416" cy="30289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  <a:p>
            <a:r>
              <a:rPr lang="en-US" b="1" dirty="0"/>
              <a:t>Cons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two classes (background or foreground object)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Cannot track the route of specific objects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Provides general semantic information (essentially helps to disregard the background in the </a:t>
            </a:r>
            <a:r>
              <a:rPr lang="en-US" dirty="0" smtClean="0"/>
              <a:t>analysis)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9459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51" y="875621"/>
            <a:ext cx="8352928" cy="7163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Background Subtraction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CDD0C7F-E549-DB46-B856-A6D403FAA97A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1F8BE4-6BFE-1C4E-90DE-60F23B1D7481}"/>
              </a:ext>
            </a:extLst>
          </p:cNvPr>
          <p:cNvSpPr/>
          <p:nvPr/>
        </p:nvSpPr>
        <p:spPr>
          <a:xfrm>
            <a:off x="160576" y="1196752"/>
            <a:ext cx="8568952" cy="51424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31BB52-40EC-8343-9235-65C0B3772279}"/>
              </a:ext>
            </a:extLst>
          </p:cNvPr>
          <p:cNvSpPr txBox="1"/>
          <p:nvPr/>
        </p:nvSpPr>
        <p:spPr>
          <a:xfrm>
            <a:off x="2843808" y="6214386"/>
            <a:ext cx="3295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/>
              <a:t>Visual Result on test datasets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92E6326-EA23-E445-82CA-2DAD988C9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240" y="1636651"/>
            <a:ext cx="9307968" cy="4653985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2034576" y="1636651"/>
            <a:ext cx="1692000" cy="4577735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61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CDD0C7F-E549-DB46-B856-A6D403FAA97A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media2">
            <a:hlinkClick r:id="" action="ppaction://media"/>
            <a:extLst>
              <a:ext uri="{FF2B5EF4-FFF2-40B4-BE49-F238E27FC236}">
                <a16:creationId xmlns:a16="http://schemas.microsoft.com/office/drawing/2014/main" xmlns="" id="{4EE3CBE6-06C5-4EDF-A254-7FD8DF400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" y="875621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3851" y="875621"/>
            <a:ext cx="8352928" cy="7163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Background Subtraction</a:t>
            </a:r>
          </a:p>
        </p:txBody>
      </p:sp>
    </p:spTree>
    <p:extLst>
      <p:ext uri="{BB962C8B-B14F-4D97-AF65-F5344CB8AC3E}">
        <p14:creationId xmlns:p14="http://schemas.microsoft.com/office/powerpoint/2010/main" val="1605745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071670" y="230568"/>
            <a:ext cx="667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Benefits of the approach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83568" y="899572"/>
            <a:ext cx="77466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With the machine </a:t>
            </a:r>
            <a:r>
              <a:rPr lang="en-US" sz="2400" dirty="0" smtClean="0"/>
              <a:t>learning (ML) </a:t>
            </a:r>
            <a:r>
              <a:rPr lang="en-US" sz="2400" dirty="0"/>
              <a:t>approach we are looking to improve the performance on:</a:t>
            </a:r>
          </a:p>
        </p:txBody>
      </p:sp>
      <p:sp>
        <p:nvSpPr>
          <p:cNvPr id="6" name="3 CuadroTexto"/>
          <p:cNvSpPr txBox="1"/>
          <p:nvPr/>
        </p:nvSpPr>
        <p:spPr>
          <a:xfrm>
            <a:off x="2411760" y="2034721"/>
            <a:ext cx="5658422" cy="435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dirty="0"/>
          </a:p>
          <a:p>
            <a:r>
              <a:rPr lang="en-US" sz="2300" dirty="0"/>
              <a:t>Use and explore data from many fields.</a:t>
            </a:r>
          </a:p>
          <a:p>
            <a:endParaRPr lang="en-US" sz="2300" dirty="0"/>
          </a:p>
          <a:p>
            <a:r>
              <a:rPr lang="en-US" sz="2300" dirty="0"/>
              <a:t>Reduce the amount of false positives.</a:t>
            </a:r>
          </a:p>
          <a:p>
            <a:endParaRPr lang="en-US" sz="2300" dirty="0"/>
          </a:p>
          <a:p>
            <a:r>
              <a:rPr lang="en-US" sz="2300" dirty="0"/>
              <a:t>Improve the performance using an analyst.</a:t>
            </a:r>
          </a:p>
          <a:p>
            <a:endParaRPr lang="en-US" sz="2300" dirty="0"/>
          </a:p>
          <a:p>
            <a:r>
              <a:rPr lang="en-US" sz="2300" dirty="0"/>
              <a:t>Using algorithms which have different ways to find anomalies (supervised, no supervised) will improve the overall results.</a:t>
            </a:r>
          </a:p>
          <a:p>
            <a:endParaRPr lang="en-US" sz="2300" dirty="0"/>
          </a:p>
          <a:p>
            <a:endParaRPr lang="en-US" sz="2300" dirty="0"/>
          </a:p>
        </p:txBody>
      </p:sp>
      <p:sp>
        <p:nvSpPr>
          <p:cNvPr id="8" name="CustomShape 26"/>
          <p:cNvSpPr/>
          <p:nvPr/>
        </p:nvSpPr>
        <p:spPr>
          <a:xfrm>
            <a:off x="1508749" y="3074288"/>
            <a:ext cx="740894" cy="612325"/>
          </a:xfrm>
          <a:custGeom>
            <a:avLst/>
            <a:gdLst/>
            <a:ahLst/>
            <a:cxnLst/>
            <a:rect l="l" t="t" r="r" b="b"/>
            <a:pathLst>
              <a:path w="291" h="221">
                <a:moveTo>
                  <a:pt x="25" y="150"/>
                </a:moveTo>
                <a:cubicBezTo>
                  <a:pt x="27" y="150"/>
                  <a:pt x="28" y="151"/>
                  <a:pt x="29" y="153"/>
                </a:cubicBezTo>
                <a:lnTo>
                  <a:pt x="31" y="159"/>
                </a:lnTo>
                <a:cubicBezTo>
                  <a:pt x="32" y="161"/>
                  <a:pt x="32" y="162"/>
                  <a:pt x="31" y="163"/>
                </a:cubicBezTo>
                <a:lnTo>
                  <a:pt x="21" y="179"/>
                </a:lnTo>
                <a:cubicBezTo>
                  <a:pt x="19" y="183"/>
                  <a:pt x="19" y="187"/>
                  <a:pt x="22" y="190"/>
                </a:cubicBezTo>
                <a:lnTo>
                  <a:pt x="30" y="198"/>
                </a:lnTo>
                <a:cubicBezTo>
                  <a:pt x="34" y="201"/>
                  <a:pt x="38" y="202"/>
                  <a:pt x="42" y="199"/>
                </a:cubicBezTo>
                <a:lnTo>
                  <a:pt x="58" y="190"/>
                </a:lnTo>
                <a:cubicBezTo>
                  <a:pt x="59" y="189"/>
                  <a:pt x="60" y="189"/>
                  <a:pt x="62" y="190"/>
                </a:cubicBezTo>
                <a:lnTo>
                  <a:pt x="68" y="192"/>
                </a:lnTo>
                <a:cubicBezTo>
                  <a:pt x="69" y="193"/>
                  <a:pt x="71" y="194"/>
                  <a:pt x="71" y="196"/>
                </a:cubicBezTo>
                <a:lnTo>
                  <a:pt x="76" y="213"/>
                </a:lnTo>
                <a:cubicBezTo>
                  <a:pt x="76" y="218"/>
                  <a:pt x="79" y="220"/>
                  <a:pt x="84" y="221"/>
                </a:cubicBezTo>
                <a:cubicBezTo>
                  <a:pt x="85" y="221"/>
                  <a:pt x="88" y="221"/>
                  <a:pt x="90" y="221"/>
                </a:cubicBezTo>
                <a:cubicBezTo>
                  <a:pt x="92" y="221"/>
                  <a:pt x="94" y="221"/>
                  <a:pt x="96" y="221"/>
                </a:cubicBezTo>
                <a:cubicBezTo>
                  <a:pt x="100" y="220"/>
                  <a:pt x="103" y="218"/>
                  <a:pt x="104" y="213"/>
                </a:cubicBezTo>
                <a:lnTo>
                  <a:pt x="109" y="196"/>
                </a:lnTo>
                <a:cubicBezTo>
                  <a:pt x="109" y="194"/>
                  <a:pt x="110" y="193"/>
                  <a:pt x="112" y="192"/>
                </a:cubicBezTo>
                <a:lnTo>
                  <a:pt x="118" y="190"/>
                </a:lnTo>
                <a:cubicBezTo>
                  <a:pt x="119" y="189"/>
                  <a:pt x="121" y="189"/>
                  <a:pt x="122" y="190"/>
                </a:cubicBezTo>
                <a:lnTo>
                  <a:pt x="138" y="199"/>
                </a:lnTo>
                <a:cubicBezTo>
                  <a:pt x="139" y="200"/>
                  <a:pt x="141" y="201"/>
                  <a:pt x="143" y="201"/>
                </a:cubicBezTo>
                <a:cubicBezTo>
                  <a:pt x="145" y="201"/>
                  <a:pt x="147" y="200"/>
                  <a:pt x="149" y="198"/>
                </a:cubicBezTo>
                <a:lnTo>
                  <a:pt x="157" y="190"/>
                </a:lnTo>
                <a:cubicBezTo>
                  <a:pt x="161" y="187"/>
                  <a:pt x="161" y="183"/>
                  <a:pt x="158" y="179"/>
                </a:cubicBezTo>
                <a:lnTo>
                  <a:pt x="148" y="163"/>
                </a:lnTo>
                <a:cubicBezTo>
                  <a:pt x="148" y="162"/>
                  <a:pt x="148" y="161"/>
                  <a:pt x="148" y="159"/>
                </a:cubicBezTo>
                <a:lnTo>
                  <a:pt x="151" y="153"/>
                </a:lnTo>
                <a:cubicBezTo>
                  <a:pt x="151" y="151"/>
                  <a:pt x="152" y="150"/>
                  <a:pt x="154" y="150"/>
                </a:cubicBezTo>
                <a:lnTo>
                  <a:pt x="173" y="146"/>
                </a:lnTo>
                <a:cubicBezTo>
                  <a:pt x="177" y="145"/>
                  <a:pt x="179" y="142"/>
                  <a:pt x="179" y="137"/>
                </a:cubicBezTo>
                <a:cubicBezTo>
                  <a:pt x="179" y="135"/>
                  <a:pt x="179" y="133"/>
                  <a:pt x="179" y="131"/>
                </a:cubicBezTo>
                <a:cubicBezTo>
                  <a:pt x="179" y="129"/>
                  <a:pt x="179" y="127"/>
                  <a:pt x="179" y="125"/>
                </a:cubicBezTo>
                <a:cubicBezTo>
                  <a:pt x="179" y="120"/>
                  <a:pt x="177" y="118"/>
                  <a:pt x="173" y="116"/>
                </a:cubicBezTo>
                <a:lnTo>
                  <a:pt x="154" y="112"/>
                </a:lnTo>
                <a:cubicBezTo>
                  <a:pt x="152" y="112"/>
                  <a:pt x="151" y="111"/>
                  <a:pt x="151" y="109"/>
                </a:cubicBezTo>
                <a:lnTo>
                  <a:pt x="148" y="103"/>
                </a:lnTo>
                <a:cubicBezTo>
                  <a:pt x="148" y="102"/>
                  <a:pt x="148" y="100"/>
                  <a:pt x="148" y="99"/>
                </a:cubicBezTo>
                <a:lnTo>
                  <a:pt x="158" y="83"/>
                </a:lnTo>
                <a:cubicBezTo>
                  <a:pt x="161" y="79"/>
                  <a:pt x="161" y="75"/>
                  <a:pt x="157" y="72"/>
                </a:cubicBezTo>
                <a:lnTo>
                  <a:pt x="149" y="64"/>
                </a:lnTo>
                <a:cubicBezTo>
                  <a:pt x="146" y="60"/>
                  <a:pt x="142" y="60"/>
                  <a:pt x="138" y="63"/>
                </a:cubicBezTo>
                <a:lnTo>
                  <a:pt x="122" y="72"/>
                </a:lnTo>
                <a:cubicBezTo>
                  <a:pt x="121" y="73"/>
                  <a:pt x="119" y="73"/>
                  <a:pt x="118" y="72"/>
                </a:cubicBezTo>
                <a:lnTo>
                  <a:pt x="111" y="70"/>
                </a:lnTo>
                <a:cubicBezTo>
                  <a:pt x="110" y="69"/>
                  <a:pt x="109" y="68"/>
                  <a:pt x="109" y="67"/>
                </a:cubicBezTo>
                <a:lnTo>
                  <a:pt x="104" y="48"/>
                </a:lnTo>
                <a:cubicBezTo>
                  <a:pt x="103" y="44"/>
                  <a:pt x="100" y="41"/>
                  <a:pt x="96" y="41"/>
                </a:cubicBezTo>
                <a:cubicBezTo>
                  <a:pt x="94" y="41"/>
                  <a:pt x="92" y="41"/>
                  <a:pt x="90" y="41"/>
                </a:cubicBezTo>
                <a:cubicBezTo>
                  <a:pt x="88" y="41"/>
                  <a:pt x="85" y="41"/>
                  <a:pt x="84" y="41"/>
                </a:cubicBezTo>
                <a:cubicBezTo>
                  <a:pt x="79" y="42"/>
                  <a:pt x="76" y="44"/>
                  <a:pt x="75" y="48"/>
                </a:cubicBezTo>
                <a:lnTo>
                  <a:pt x="71" y="67"/>
                </a:lnTo>
                <a:cubicBezTo>
                  <a:pt x="71" y="68"/>
                  <a:pt x="69" y="69"/>
                  <a:pt x="68" y="70"/>
                </a:cubicBezTo>
                <a:lnTo>
                  <a:pt x="62" y="72"/>
                </a:lnTo>
                <a:cubicBezTo>
                  <a:pt x="60" y="73"/>
                  <a:pt x="59" y="73"/>
                  <a:pt x="57" y="72"/>
                </a:cubicBezTo>
                <a:lnTo>
                  <a:pt x="42" y="63"/>
                </a:lnTo>
                <a:cubicBezTo>
                  <a:pt x="38" y="60"/>
                  <a:pt x="34" y="60"/>
                  <a:pt x="30" y="64"/>
                </a:cubicBezTo>
                <a:lnTo>
                  <a:pt x="22" y="72"/>
                </a:lnTo>
                <a:cubicBezTo>
                  <a:pt x="19" y="75"/>
                  <a:pt x="19" y="79"/>
                  <a:pt x="21" y="83"/>
                </a:cubicBezTo>
                <a:lnTo>
                  <a:pt x="31" y="99"/>
                </a:lnTo>
                <a:cubicBezTo>
                  <a:pt x="32" y="100"/>
                  <a:pt x="32" y="102"/>
                  <a:pt x="31" y="103"/>
                </a:cubicBezTo>
                <a:lnTo>
                  <a:pt x="29" y="110"/>
                </a:lnTo>
                <a:cubicBezTo>
                  <a:pt x="28" y="111"/>
                  <a:pt x="27" y="112"/>
                  <a:pt x="25" y="112"/>
                </a:cubicBezTo>
                <a:lnTo>
                  <a:pt x="7" y="116"/>
                </a:lnTo>
                <a:cubicBezTo>
                  <a:pt x="3" y="118"/>
                  <a:pt x="1" y="120"/>
                  <a:pt x="0" y="125"/>
                </a:cubicBezTo>
                <a:cubicBezTo>
                  <a:pt x="0" y="125"/>
                  <a:pt x="0" y="127"/>
                  <a:pt x="0" y="131"/>
                </a:cubicBezTo>
                <a:cubicBezTo>
                  <a:pt x="0" y="133"/>
                  <a:pt x="0" y="135"/>
                  <a:pt x="1" y="137"/>
                </a:cubicBezTo>
                <a:cubicBezTo>
                  <a:pt x="1" y="142"/>
                  <a:pt x="3" y="145"/>
                  <a:pt x="7" y="146"/>
                </a:cubicBezTo>
                <a:lnTo>
                  <a:pt x="25" y="150"/>
                </a:lnTo>
                <a:moveTo>
                  <a:pt x="7" y="131"/>
                </a:moveTo>
                <a:cubicBezTo>
                  <a:pt x="7" y="129"/>
                  <a:pt x="7" y="127"/>
                  <a:pt x="7" y="126"/>
                </a:cubicBezTo>
                <a:cubicBezTo>
                  <a:pt x="7" y="125"/>
                  <a:pt x="8" y="123"/>
                  <a:pt x="9" y="123"/>
                </a:cubicBezTo>
                <a:lnTo>
                  <a:pt x="27" y="119"/>
                </a:lnTo>
                <a:cubicBezTo>
                  <a:pt x="31" y="118"/>
                  <a:pt x="34" y="115"/>
                  <a:pt x="36" y="111"/>
                </a:cubicBezTo>
                <a:lnTo>
                  <a:pt x="37" y="106"/>
                </a:lnTo>
                <a:cubicBezTo>
                  <a:pt x="39" y="103"/>
                  <a:pt x="39" y="99"/>
                  <a:pt x="37" y="95"/>
                </a:cubicBezTo>
                <a:lnTo>
                  <a:pt x="27" y="80"/>
                </a:lnTo>
                <a:cubicBezTo>
                  <a:pt x="26" y="79"/>
                  <a:pt x="26" y="77"/>
                  <a:pt x="28" y="76"/>
                </a:cubicBezTo>
                <a:lnTo>
                  <a:pt x="36" y="69"/>
                </a:lnTo>
                <a:cubicBezTo>
                  <a:pt x="36" y="68"/>
                  <a:pt x="37" y="68"/>
                  <a:pt x="38" y="68"/>
                </a:cubicBezTo>
                <a:lnTo>
                  <a:pt x="54" y="78"/>
                </a:lnTo>
                <a:cubicBezTo>
                  <a:pt x="58" y="80"/>
                  <a:pt x="61" y="80"/>
                  <a:pt x="65" y="79"/>
                </a:cubicBezTo>
                <a:lnTo>
                  <a:pt x="71" y="76"/>
                </a:lnTo>
                <a:cubicBezTo>
                  <a:pt x="75" y="75"/>
                  <a:pt x="77" y="72"/>
                  <a:pt x="77" y="68"/>
                </a:cubicBezTo>
                <a:lnTo>
                  <a:pt x="82" y="50"/>
                </a:lnTo>
                <a:cubicBezTo>
                  <a:pt x="82" y="49"/>
                  <a:pt x="83" y="48"/>
                  <a:pt x="85" y="48"/>
                </a:cubicBezTo>
                <a:cubicBezTo>
                  <a:pt x="87" y="48"/>
                  <a:pt x="88" y="48"/>
                  <a:pt x="90" y="48"/>
                </a:cubicBezTo>
                <a:cubicBezTo>
                  <a:pt x="92" y="48"/>
                  <a:pt x="94" y="48"/>
                  <a:pt x="95" y="48"/>
                </a:cubicBezTo>
                <a:cubicBezTo>
                  <a:pt x="96" y="48"/>
                  <a:pt x="97" y="49"/>
                  <a:pt x="97" y="50"/>
                </a:cubicBezTo>
                <a:lnTo>
                  <a:pt x="102" y="68"/>
                </a:lnTo>
                <a:cubicBezTo>
                  <a:pt x="103" y="72"/>
                  <a:pt x="105" y="75"/>
                  <a:pt x="109" y="76"/>
                </a:cubicBezTo>
                <a:lnTo>
                  <a:pt x="115" y="79"/>
                </a:lnTo>
                <a:cubicBezTo>
                  <a:pt x="118" y="80"/>
                  <a:pt x="122" y="80"/>
                  <a:pt x="126" y="78"/>
                </a:cubicBezTo>
                <a:lnTo>
                  <a:pt x="141" y="68"/>
                </a:lnTo>
                <a:cubicBezTo>
                  <a:pt x="142" y="68"/>
                  <a:pt x="142" y="68"/>
                  <a:pt x="143" y="68"/>
                </a:cubicBezTo>
                <a:cubicBezTo>
                  <a:pt x="143" y="68"/>
                  <a:pt x="144" y="68"/>
                  <a:pt x="144" y="69"/>
                </a:cubicBezTo>
                <a:lnTo>
                  <a:pt x="152" y="76"/>
                </a:lnTo>
                <a:cubicBezTo>
                  <a:pt x="153" y="77"/>
                  <a:pt x="153" y="79"/>
                  <a:pt x="152" y="80"/>
                </a:cubicBezTo>
                <a:lnTo>
                  <a:pt x="143" y="95"/>
                </a:lnTo>
                <a:cubicBezTo>
                  <a:pt x="140" y="99"/>
                  <a:pt x="140" y="103"/>
                  <a:pt x="142" y="106"/>
                </a:cubicBezTo>
                <a:lnTo>
                  <a:pt x="144" y="111"/>
                </a:lnTo>
                <a:cubicBezTo>
                  <a:pt x="146" y="115"/>
                  <a:pt x="148" y="118"/>
                  <a:pt x="152" y="119"/>
                </a:cubicBezTo>
                <a:lnTo>
                  <a:pt x="171" y="123"/>
                </a:lnTo>
                <a:cubicBezTo>
                  <a:pt x="172" y="123"/>
                  <a:pt x="173" y="125"/>
                  <a:pt x="173" y="126"/>
                </a:cubicBezTo>
                <a:cubicBezTo>
                  <a:pt x="173" y="127"/>
                  <a:pt x="173" y="129"/>
                  <a:pt x="173" y="131"/>
                </a:cubicBezTo>
                <a:cubicBezTo>
                  <a:pt x="173" y="133"/>
                  <a:pt x="173" y="135"/>
                  <a:pt x="173" y="137"/>
                </a:cubicBezTo>
                <a:cubicBezTo>
                  <a:pt x="173" y="138"/>
                  <a:pt x="172" y="138"/>
                  <a:pt x="171" y="139"/>
                </a:cubicBezTo>
                <a:lnTo>
                  <a:pt x="152" y="143"/>
                </a:lnTo>
                <a:cubicBezTo>
                  <a:pt x="148" y="144"/>
                  <a:pt x="146" y="146"/>
                  <a:pt x="144" y="150"/>
                </a:cubicBezTo>
                <a:lnTo>
                  <a:pt x="142" y="155"/>
                </a:lnTo>
                <a:cubicBezTo>
                  <a:pt x="140" y="159"/>
                  <a:pt x="140" y="163"/>
                  <a:pt x="143" y="167"/>
                </a:cubicBezTo>
                <a:lnTo>
                  <a:pt x="152" y="182"/>
                </a:lnTo>
                <a:cubicBezTo>
                  <a:pt x="153" y="184"/>
                  <a:pt x="153" y="185"/>
                  <a:pt x="152" y="185"/>
                </a:cubicBezTo>
                <a:lnTo>
                  <a:pt x="144" y="193"/>
                </a:lnTo>
                <a:cubicBezTo>
                  <a:pt x="144" y="193"/>
                  <a:pt x="143" y="194"/>
                  <a:pt x="143" y="194"/>
                </a:cubicBezTo>
                <a:cubicBezTo>
                  <a:pt x="142" y="194"/>
                  <a:pt x="142" y="194"/>
                  <a:pt x="141" y="194"/>
                </a:cubicBezTo>
                <a:lnTo>
                  <a:pt x="126" y="184"/>
                </a:lnTo>
                <a:cubicBezTo>
                  <a:pt x="122" y="182"/>
                  <a:pt x="118" y="181"/>
                  <a:pt x="115" y="183"/>
                </a:cubicBezTo>
                <a:lnTo>
                  <a:pt x="109" y="185"/>
                </a:lnTo>
                <a:cubicBezTo>
                  <a:pt x="105" y="187"/>
                  <a:pt x="103" y="190"/>
                  <a:pt x="102" y="194"/>
                </a:cubicBezTo>
                <a:lnTo>
                  <a:pt x="97" y="212"/>
                </a:lnTo>
                <a:cubicBezTo>
                  <a:pt x="97" y="213"/>
                  <a:pt x="96" y="214"/>
                  <a:pt x="95" y="214"/>
                </a:cubicBezTo>
                <a:cubicBezTo>
                  <a:pt x="93" y="214"/>
                  <a:pt x="92" y="214"/>
                  <a:pt x="90" y="214"/>
                </a:cubicBezTo>
                <a:cubicBezTo>
                  <a:pt x="88" y="214"/>
                  <a:pt x="85" y="214"/>
                  <a:pt x="84" y="214"/>
                </a:cubicBezTo>
                <a:cubicBezTo>
                  <a:pt x="83" y="213"/>
                  <a:pt x="82" y="213"/>
                  <a:pt x="82" y="212"/>
                </a:cubicBezTo>
                <a:lnTo>
                  <a:pt x="77" y="194"/>
                </a:lnTo>
                <a:cubicBezTo>
                  <a:pt x="77" y="190"/>
                  <a:pt x="75" y="187"/>
                  <a:pt x="71" y="185"/>
                </a:cubicBezTo>
                <a:lnTo>
                  <a:pt x="65" y="183"/>
                </a:lnTo>
                <a:cubicBezTo>
                  <a:pt x="64" y="182"/>
                  <a:pt x="62" y="182"/>
                  <a:pt x="60" y="182"/>
                </a:cubicBezTo>
                <a:cubicBezTo>
                  <a:pt x="58" y="182"/>
                  <a:pt x="56" y="183"/>
                  <a:pt x="54" y="184"/>
                </a:cubicBezTo>
                <a:lnTo>
                  <a:pt x="38" y="194"/>
                </a:lnTo>
                <a:cubicBezTo>
                  <a:pt x="38" y="194"/>
                  <a:pt x="37" y="194"/>
                  <a:pt x="37" y="194"/>
                </a:cubicBezTo>
                <a:cubicBezTo>
                  <a:pt x="36" y="194"/>
                  <a:pt x="36" y="193"/>
                  <a:pt x="36" y="193"/>
                </a:cubicBezTo>
                <a:lnTo>
                  <a:pt x="28" y="185"/>
                </a:lnTo>
                <a:cubicBezTo>
                  <a:pt x="26" y="185"/>
                  <a:pt x="26" y="184"/>
                  <a:pt x="27" y="182"/>
                </a:cubicBezTo>
                <a:lnTo>
                  <a:pt x="37" y="167"/>
                </a:lnTo>
                <a:cubicBezTo>
                  <a:pt x="39" y="163"/>
                  <a:pt x="39" y="159"/>
                  <a:pt x="37" y="156"/>
                </a:cubicBezTo>
                <a:lnTo>
                  <a:pt x="36" y="150"/>
                </a:lnTo>
                <a:cubicBezTo>
                  <a:pt x="34" y="146"/>
                  <a:pt x="31" y="144"/>
                  <a:pt x="27" y="143"/>
                </a:cubicBezTo>
                <a:lnTo>
                  <a:pt x="9" y="139"/>
                </a:lnTo>
                <a:cubicBezTo>
                  <a:pt x="8" y="138"/>
                  <a:pt x="7" y="138"/>
                  <a:pt x="7" y="136"/>
                </a:cubicBezTo>
                <a:cubicBezTo>
                  <a:pt x="7" y="134"/>
                  <a:pt x="7" y="133"/>
                  <a:pt x="7" y="131"/>
                </a:cubicBezTo>
                <a:moveTo>
                  <a:pt x="63" y="158"/>
                </a:moveTo>
                <a:cubicBezTo>
                  <a:pt x="71" y="165"/>
                  <a:pt x="79" y="169"/>
                  <a:pt x="90" y="169"/>
                </a:cubicBezTo>
                <a:cubicBezTo>
                  <a:pt x="100" y="169"/>
                  <a:pt x="109" y="165"/>
                  <a:pt x="116" y="158"/>
                </a:cubicBezTo>
                <a:cubicBezTo>
                  <a:pt x="124" y="150"/>
                  <a:pt x="128" y="141"/>
                  <a:pt x="128" y="131"/>
                </a:cubicBezTo>
                <a:cubicBezTo>
                  <a:pt x="128" y="120"/>
                  <a:pt x="124" y="112"/>
                  <a:pt x="116" y="104"/>
                </a:cubicBezTo>
                <a:cubicBezTo>
                  <a:pt x="109" y="96"/>
                  <a:pt x="100" y="93"/>
                  <a:pt x="90" y="93"/>
                </a:cubicBezTo>
                <a:cubicBezTo>
                  <a:pt x="79" y="93"/>
                  <a:pt x="71" y="96"/>
                  <a:pt x="63" y="104"/>
                </a:cubicBezTo>
                <a:cubicBezTo>
                  <a:pt x="56" y="112"/>
                  <a:pt x="52" y="120"/>
                  <a:pt x="52" y="131"/>
                </a:cubicBezTo>
                <a:cubicBezTo>
                  <a:pt x="52" y="141"/>
                  <a:pt x="56" y="150"/>
                  <a:pt x="63" y="158"/>
                </a:cubicBezTo>
                <a:moveTo>
                  <a:pt x="68" y="109"/>
                </a:moveTo>
                <a:cubicBezTo>
                  <a:pt x="74" y="103"/>
                  <a:pt x="81" y="100"/>
                  <a:pt x="90" y="100"/>
                </a:cubicBezTo>
                <a:cubicBezTo>
                  <a:pt x="99" y="100"/>
                  <a:pt x="105" y="103"/>
                  <a:pt x="112" y="109"/>
                </a:cubicBezTo>
                <a:cubicBezTo>
                  <a:pt x="118" y="115"/>
                  <a:pt x="121" y="122"/>
                  <a:pt x="121" y="131"/>
                </a:cubicBezTo>
                <a:cubicBezTo>
                  <a:pt x="121" y="139"/>
                  <a:pt x="118" y="147"/>
                  <a:pt x="112" y="153"/>
                </a:cubicBezTo>
                <a:cubicBezTo>
                  <a:pt x="105" y="159"/>
                  <a:pt x="99" y="162"/>
                  <a:pt x="90" y="162"/>
                </a:cubicBezTo>
                <a:cubicBezTo>
                  <a:pt x="81" y="162"/>
                  <a:pt x="74" y="159"/>
                  <a:pt x="68" y="153"/>
                </a:cubicBezTo>
                <a:cubicBezTo>
                  <a:pt x="62" y="147"/>
                  <a:pt x="58" y="139"/>
                  <a:pt x="58" y="131"/>
                </a:cubicBezTo>
                <a:cubicBezTo>
                  <a:pt x="58" y="122"/>
                  <a:pt x="62" y="115"/>
                  <a:pt x="68" y="109"/>
                </a:cubicBezTo>
                <a:moveTo>
                  <a:pt x="190" y="36"/>
                </a:moveTo>
                <a:cubicBezTo>
                  <a:pt x="189" y="37"/>
                  <a:pt x="189" y="37"/>
                  <a:pt x="188" y="37"/>
                </a:cubicBezTo>
                <a:lnTo>
                  <a:pt x="175" y="37"/>
                </a:lnTo>
                <a:cubicBezTo>
                  <a:pt x="171" y="37"/>
                  <a:pt x="169" y="39"/>
                  <a:pt x="168" y="43"/>
                </a:cubicBezTo>
                <a:cubicBezTo>
                  <a:pt x="167" y="44"/>
                  <a:pt x="167" y="45"/>
                  <a:pt x="167" y="47"/>
                </a:cubicBezTo>
                <a:lnTo>
                  <a:pt x="166" y="51"/>
                </a:lnTo>
                <a:cubicBezTo>
                  <a:pt x="165" y="55"/>
                  <a:pt x="166" y="57"/>
                  <a:pt x="170" y="59"/>
                </a:cubicBezTo>
                <a:lnTo>
                  <a:pt x="181" y="64"/>
                </a:lnTo>
                <a:cubicBezTo>
                  <a:pt x="182" y="65"/>
                  <a:pt x="182" y="65"/>
                  <a:pt x="182" y="67"/>
                </a:cubicBezTo>
                <a:lnTo>
                  <a:pt x="183" y="71"/>
                </a:lnTo>
                <a:cubicBezTo>
                  <a:pt x="183" y="72"/>
                  <a:pt x="183" y="72"/>
                  <a:pt x="182" y="73"/>
                </a:cubicBezTo>
                <a:lnTo>
                  <a:pt x="173" y="82"/>
                </a:lnTo>
                <a:cubicBezTo>
                  <a:pt x="171" y="84"/>
                  <a:pt x="170" y="87"/>
                  <a:pt x="172" y="91"/>
                </a:cubicBezTo>
                <a:lnTo>
                  <a:pt x="176" y="98"/>
                </a:lnTo>
                <a:cubicBezTo>
                  <a:pt x="178" y="101"/>
                  <a:pt x="181" y="102"/>
                  <a:pt x="185" y="101"/>
                </a:cubicBezTo>
                <a:lnTo>
                  <a:pt x="197" y="97"/>
                </a:lnTo>
                <a:cubicBezTo>
                  <a:pt x="198" y="97"/>
                  <a:pt x="198" y="97"/>
                  <a:pt x="199" y="97"/>
                </a:cubicBezTo>
                <a:lnTo>
                  <a:pt x="202" y="100"/>
                </a:lnTo>
                <a:cubicBezTo>
                  <a:pt x="203" y="100"/>
                  <a:pt x="204" y="101"/>
                  <a:pt x="204" y="102"/>
                </a:cubicBezTo>
                <a:lnTo>
                  <a:pt x="204" y="115"/>
                </a:lnTo>
                <a:cubicBezTo>
                  <a:pt x="204" y="118"/>
                  <a:pt x="205" y="120"/>
                  <a:pt x="209" y="122"/>
                </a:cubicBezTo>
                <a:cubicBezTo>
                  <a:pt x="210" y="122"/>
                  <a:pt x="211" y="123"/>
                  <a:pt x="213" y="123"/>
                </a:cubicBezTo>
                <a:lnTo>
                  <a:pt x="217" y="124"/>
                </a:lnTo>
                <a:cubicBezTo>
                  <a:pt x="217" y="124"/>
                  <a:pt x="217" y="124"/>
                  <a:pt x="218" y="124"/>
                </a:cubicBezTo>
                <a:cubicBezTo>
                  <a:pt x="221" y="124"/>
                  <a:pt x="224" y="123"/>
                  <a:pt x="225" y="120"/>
                </a:cubicBezTo>
                <a:lnTo>
                  <a:pt x="230" y="108"/>
                </a:lnTo>
                <a:cubicBezTo>
                  <a:pt x="231" y="108"/>
                  <a:pt x="232" y="108"/>
                  <a:pt x="233" y="108"/>
                </a:cubicBezTo>
                <a:lnTo>
                  <a:pt x="237" y="107"/>
                </a:lnTo>
                <a:cubicBezTo>
                  <a:pt x="238" y="107"/>
                  <a:pt x="238" y="107"/>
                  <a:pt x="239" y="108"/>
                </a:cubicBezTo>
                <a:lnTo>
                  <a:pt x="248" y="116"/>
                </a:lnTo>
                <a:cubicBezTo>
                  <a:pt x="251" y="119"/>
                  <a:pt x="253" y="120"/>
                  <a:pt x="257" y="118"/>
                </a:cubicBezTo>
                <a:lnTo>
                  <a:pt x="264" y="114"/>
                </a:lnTo>
                <a:cubicBezTo>
                  <a:pt x="267" y="112"/>
                  <a:pt x="268" y="109"/>
                  <a:pt x="267" y="105"/>
                </a:cubicBezTo>
                <a:lnTo>
                  <a:pt x="263" y="93"/>
                </a:lnTo>
                <a:cubicBezTo>
                  <a:pt x="263" y="92"/>
                  <a:pt x="263" y="92"/>
                  <a:pt x="264" y="91"/>
                </a:cubicBezTo>
                <a:lnTo>
                  <a:pt x="266" y="87"/>
                </a:lnTo>
                <a:cubicBezTo>
                  <a:pt x="267" y="87"/>
                  <a:pt x="267" y="87"/>
                  <a:pt x="268" y="87"/>
                </a:cubicBezTo>
                <a:lnTo>
                  <a:pt x="281" y="87"/>
                </a:lnTo>
                <a:cubicBezTo>
                  <a:pt x="284" y="87"/>
                  <a:pt x="287" y="85"/>
                  <a:pt x="288" y="82"/>
                </a:cubicBezTo>
                <a:cubicBezTo>
                  <a:pt x="288" y="80"/>
                  <a:pt x="289" y="79"/>
                  <a:pt x="290" y="77"/>
                </a:cubicBezTo>
                <a:lnTo>
                  <a:pt x="290" y="73"/>
                </a:lnTo>
                <a:cubicBezTo>
                  <a:pt x="291" y="69"/>
                  <a:pt x="290" y="67"/>
                  <a:pt x="287" y="65"/>
                </a:cubicBezTo>
                <a:lnTo>
                  <a:pt x="275" y="59"/>
                </a:lnTo>
                <a:cubicBezTo>
                  <a:pt x="274" y="59"/>
                  <a:pt x="274" y="58"/>
                  <a:pt x="274" y="57"/>
                </a:cubicBezTo>
                <a:lnTo>
                  <a:pt x="273" y="53"/>
                </a:lnTo>
                <a:cubicBezTo>
                  <a:pt x="273" y="52"/>
                  <a:pt x="273" y="52"/>
                  <a:pt x="274" y="51"/>
                </a:cubicBezTo>
                <a:lnTo>
                  <a:pt x="283" y="42"/>
                </a:lnTo>
                <a:cubicBezTo>
                  <a:pt x="285" y="39"/>
                  <a:pt x="286" y="36"/>
                  <a:pt x="284" y="33"/>
                </a:cubicBezTo>
                <a:lnTo>
                  <a:pt x="280" y="26"/>
                </a:lnTo>
                <a:cubicBezTo>
                  <a:pt x="278" y="23"/>
                  <a:pt x="275" y="22"/>
                  <a:pt x="271" y="23"/>
                </a:cubicBezTo>
                <a:lnTo>
                  <a:pt x="259" y="27"/>
                </a:lnTo>
                <a:cubicBezTo>
                  <a:pt x="258" y="27"/>
                  <a:pt x="257" y="26"/>
                  <a:pt x="257" y="26"/>
                </a:cubicBezTo>
                <a:lnTo>
                  <a:pt x="253" y="24"/>
                </a:lnTo>
                <a:cubicBezTo>
                  <a:pt x="253" y="23"/>
                  <a:pt x="253" y="22"/>
                  <a:pt x="253" y="22"/>
                </a:cubicBezTo>
                <a:lnTo>
                  <a:pt x="253" y="9"/>
                </a:lnTo>
                <a:cubicBezTo>
                  <a:pt x="253" y="5"/>
                  <a:pt x="251" y="3"/>
                  <a:pt x="248" y="2"/>
                </a:cubicBezTo>
                <a:cubicBezTo>
                  <a:pt x="247" y="1"/>
                  <a:pt x="245" y="1"/>
                  <a:pt x="244" y="1"/>
                </a:cubicBezTo>
                <a:lnTo>
                  <a:pt x="239" y="0"/>
                </a:lnTo>
                <a:lnTo>
                  <a:pt x="238" y="0"/>
                </a:lnTo>
                <a:cubicBezTo>
                  <a:pt x="235" y="0"/>
                  <a:pt x="233" y="1"/>
                  <a:pt x="231" y="4"/>
                </a:cubicBezTo>
                <a:lnTo>
                  <a:pt x="225" y="15"/>
                </a:lnTo>
                <a:cubicBezTo>
                  <a:pt x="225" y="16"/>
                  <a:pt x="224" y="16"/>
                  <a:pt x="223" y="16"/>
                </a:cubicBezTo>
                <a:lnTo>
                  <a:pt x="219" y="17"/>
                </a:lnTo>
                <a:cubicBezTo>
                  <a:pt x="218" y="17"/>
                  <a:pt x="217" y="17"/>
                  <a:pt x="217" y="16"/>
                </a:cubicBezTo>
                <a:lnTo>
                  <a:pt x="208" y="7"/>
                </a:lnTo>
                <a:cubicBezTo>
                  <a:pt x="206" y="4"/>
                  <a:pt x="202" y="4"/>
                  <a:pt x="199" y="6"/>
                </a:cubicBezTo>
                <a:lnTo>
                  <a:pt x="192" y="10"/>
                </a:lnTo>
                <a:cubicBezTo>
                  <a:pt x="189" y="12"/>
                  <a:pt x="188" y="15"/>
                  <a:pt x="189" y="18"/>
                </a:cubicBezTo>
                <a:lnTo>
                  <a:pt x="193" y="30"/>
                </a:lnTo>
                <a:cubicBezTo>
                  <a:pt x="193" y="31"/>
                  <a:pt x="193" y="32"/>
                  <a:pt x="193" y="33"/>
                </a:cubicBezTo>
                <a:lnTo>
                  <a:pt x="190" y="36"/>
                </a:lnTo>
                <a:moveTo>
                  <a:pt x="195" y="40"/>
                </a:moveTo>
                <a:lnTo>
                  <a:pt x="198" y="37"/>
                </a:lnTo>
                <a:cubicBezTo>
                  <a:pt x="200" y="35"/>
                  <a:pt x="201" y="32"/>
                  <a:pt x="200" y="29"/>
                </a:cubicBezTo>
                <a:lnTo>
                  <a:pt x="195" y="17"/>
                </a:lnTo>
                <a:cubicBezTo>
                  <a:pt x="195" y="17"/>
                  <a:pt x="195" y="16"/>
                  <a:pt x="196" y="16"/>
                </a:cubicBezTo>
                <a:lnTo>
                  <a:pt x="196" y="16"/>
                </a:lnTo>
                <a:lnTo>
                  <a:pt x="202" y="12"/>
                </a:lnTo>
                <a:lnTo>
                  <a:pt x="204" y="12"/>
                </a:lnTo>
                <a:lnTo>
                  <a:pt x="212" y="21"/>
                </a:lnTo>
                <a:cubicBezTo>
                  <a:pt x="214" y="23"/>
                  <a:pt x="216" y="24"/>
                  <a:pt x="219" y="24"/>
                </a:cubicBezTo>
                <a:cubicBezTo>
                  <a:pt x="220" y="24"/>
                  <a:pt x="220" y="24"/>
                  <a:pt x="220" y="24"/>
                </a:cubicBezTo>
                <a:lnTo>
                  <a:pt x="224" y="23"/>
                </a:lnTo>
                <a:cubicBezTo>
                  <a:pt x="228" y="22"/>
                  <a:pt x="230" y="21"/>
                  <a:pt x="232" y="18"/>
                </a:cubicBezTo>
                <a:lnTo>
                  <a:pt x="237" y="7"/>
                </a:lnTo>
                <a:cubicBezTo>
                  <a:pt x="237" y="6"/>
                  <a:pt x="238" y="6"/>
                  <a:pt x="238" y="6"/>
                </a:cubicBezTo>
                <a:cubicBezTo>
                  <a:pt x="238" y="6"/>
                  <a:pt x="240" y="7"/>
                  <a:pt x="242" y="7"/>
                </a:cubicBezTo>
                <a:cubicBezTo>
                  <a:pt x="244" y="8"/>
                  <a:pt x="245" y="8"/>
                  <a:pt x="245" y="8"/>
                </a:cubicBezTo>
                <a:cubicBezTo>
                  <a:pt x="245" y="8"/>
                  <a:pt x="246" y="9"/>
                  <a:pt x="246" y="9"/>
                </a:cubicBezTo>
                <a:lnTo>
                  <a:pt x="246" y="22"/>
                </a:lnTo>
                <a:cubicBezTo>
                  <a:pt x="246" y="25"/>
                  <a:pt x="247" y="28"/>
                  <a:pt x="249" y="29"/>
                </a:cubicBezTo>
                <a:lnTo>
                  <a:pt x="253" y="32"/>
                </a:lnTo>
                <a:cubicBezTo>
                  <a:pt x="255" y="34"/>
                  <a:pt x="258" y="35"/>
                  <a:pt x="261" y="33"/>
                </a:cubicBezTo>
                <a:lnTo>
                  <a:pt x="273" y="29"/>
                </a:lnTo>
                <a:lnTo>
                  <a:pt x="274" y="30"/>
                </a:lnTo>
                <a:lnTo>
                  <a:pt x="278" y="36"/>
                </a:lnTo>
                <a:cubicBezTo>
                  <a:pt x="278" y="37"/>
                  <a:pt x="278" y="37"/>
                  <a:pt x="277" y="37"/>
                </a:cubicBezTo>
                <a:lnTo>
                  <a:pt x="269" y="46"/>
                </a:lnTo>
                <a:cubicBezTo>
                  <a:pt x="267" y="48"/>
                  <a:pt x="265" y="51"/>
                  <a:pt x="266" y="54"/>
                </a:cubicBezTo>
                <a:lnTo>
                  <a:pt x="267" y="58"/>
                </a:lnTo>
                <a:cubicBezTo>
                  <a:pt x="267" y="61"/>
                  <a:pt x="269" y="64"/>
                  <a:pt x="272" y="65"/>
                </a:cubicBezTo>
                <a:lnTo>
                  <a:pt x="283" y="71"/>
                </a:lnTo>
                <a:cubicBezTo>
                  <a:pt x="283" y="71"/>
                  <a:pt x="283" y="72"/>
                  <a:pt x="283" y="72"/>
                </a:cubicBezTo>
                <a:cubicBezTo>
                  <a:pt x="283" y="72"/>
                  <a:pt x="283" y="73"/>
                  <a:pt x="283" y="75"/>
                </a:cubicBezTo>
                <a:cubicBezTo>
                  <a:pt x="282" y="77"/>
                  <a:pt x="282" y="79"/>
                  <a:pt x="281" y="79"/>
                </a:cubicBezTo>
                <a:cubicBezTo>
                  <a:pt x="281" y="79"/>
                  <a:pt x="281" y="80"/>
                  <a:pt x="281" y="80"/>
                </a:cubicBezTo>
                <a:lnTo>
                  <a:pt x="268" y="80"/>
                </a:lnTo>
                <a:cubicBezTo>
                  <a:pt x="265" y="80"/>
                  <a:pt x="262" y="81"/>
                  <a:pt x="260" y="83"/>
                </a:cubicBezTo>
                <a:lnTo>
                  <a:pt x="259" y="87"/>
                </a:lnTo>
                <a:cubicBezTo>
                  <a:pt x="256" y="89"/>
                  <a:pt x="256" y="92"/>
                  <a:pt x="257" y="95"/>
                </a:cubicBezTo>
                <a:lnTo>
                  <a:pt x="260" y="107"/>
                </a:lnTo>
                <a:cubicBezTo>
                  <a:pt x="260" y="107"/>
                  <a:pt x="260" y="107"/>
                  <a:pt x="260" y="108"/>
                </a:cubicBezTo>
                <a:lnTo>
                  <a:pt x="253" y="112"/>
                </a:lnTo>
                <a:lnTo>
                  <a:pt x="253" y="111"/>
                </a:lnTo>
                <a:lnTo>
                  <a:pt x="244" y="103"/>
                </a:lnTo>
                <a:cubicBezTo>
                  <a:pt x="242" y="101"/>
                  <a:pt x="240" y="100"/>
                  <a:pt x="237" y="100"/>
                </a:cubicBezTo>
                <a:cubicBezTo>
                  <a:pt x="237" y="100"/>
                  <a:pt x="236" y="100"/>
                  <a:pt x="236" y="100"/>
                </a:cubicBezTo>
                <a:lnTo>
                  <a:pt x="232" y="101"/>
                </a:lnTo>
                <a:cubicBezTo>
                  <a:pt x="229" y="101"/>
                  <a:pt x="226" y="103"/>
                  <a:pt x="225" y="106"/>
                </a:cubicBezTo>
                <a:lnTo>
                  <a:pt x="218" y="116"/>
                </a:lnTo>
                <a:cubicBezTo>
                  <a:pt x="218" y="117"/>
                  <a:pt x="218" y="117"/>
                  <a:pt x="218" y="117"/>
                </a:cubicBezTo>
                <a:cubicBezTo>
                  <a:pt x="217" y="117"/>
                  <a:pt x="216" y="117"/>
                  <a:pt x="214" y="116"/>
                </a:cubicBezTo>
                <a:cubicBezTo>
                  <a:pt x="213" y="116"/>
                  <a:pt x="212" y="116"/>
                  <a:pt x="211" y="115"/>
                </a:cubicBezTo>
                <a:cubicBezTo>
                  <a:pt x="210" y="115"/>
                  <a:pt x="210" y="115"/>
                  <a:pt x="210" y="115"/>
                </a:cubicBezTo>
                <a:lnTo>
                  <a:pt x="210" y="102"/>
                </a:lnTo>
                <a:cubicBezTo>
                  <a:pt x="210" y="99"/>
                  <a:pt x="209" y="96"/>
                  <a:pt x="206" y="94"/>
                </a:cubicBezTo>
                <a:lnTo>
                  <a:pt x="204" y="92"/>
                </a:lnTo>
                <a:cubicBezTo>
                  <a:pt x="202" y="91"/>
                  <a:pt x="200" y="90"/>
                  <a:pt x="197" y="90"/>
                </a:cubicBezTo>
                <a:cubicBezTo>
                  <a:pt x="197" y="90"/>
                  <a:pt x="195" y="90"/>
                  <a:pt x="195" y="90"/>
                </a:cubicBezTo>
                <a:lnTo>
                  <a:pt x="183" y="94"/>
                </a:lnTo>
                <a:lnTo>
                  <a:pt x="182" y="94"/>
                </a:lnTo>
                <a:lnTo>
                  <a:pt x="182" y="94"/>
                </a:lnTo>
                <a:lnTo>
                  <a:pt x="178" y="87"/>
                </a:lnTo>
                <a:lnTo>
                  <a:pt x="178" y="87"/>
                </a:lnTo>
                <a:lnTo>
                  <a:pt x="187" y="78"/>
                </a:lnTo>
                <a:cubicBezTo>
                  <a:pt x="190" y="76"/>
                  <a:pt x="190" y="73"/>
                  <a:pt x="190" y="69"/>
                </a:cubicBezTo>
                <a:lnTo>
                  <a:pt x="189" y="65"/>
                </a:lnTo>
                <a:cubicBezTo>
                  <a:pt x="189" y="62"/>
                  <a:pt x="187" y="60"/>
                  <a:pt x="185" y="59"/>
                </a:cubicBezTo>
                <a:lnTo>
                  <a:pt x="173" y="52"/>
                </a:lnTo>
                <a:cubicBezTo>
                  <a:pt x="173" y="52"/>
                  <a:pt x="173" y="52"/>
                  <a:pt x="173" y="52"/>
                </a:cubicBezTo>
                <a:cubicBezTo>
                  <a:pt x="173" y="51"/>
                  <a:pt x="173" y="50"/>
                  <a:pt x="173" y="48"/>
                </a:cubicBezTo>
                <a:cubicBezTo>
                  <a:pt x="174" y="47"/>
                  <a:pt x="174" y="45"/>
                  <a:pt x="174" y="45"/>
                </a:cubicBezTo>
                <a:cubicBezTo>
                  <a:pt x="174" y="44"/>
                  <a:pt x="175" y="44"/>
                  <a:pt x="175" y="44"/>
                </a:cubicBezTo>
                <a:lnTo>
                  <a:pt x="188" y="44"/>
                </a:lnTo>
                <a:cubicBezTo>
                  <a:pt x="191" y="44"/>
                  <a:pt x="194" y="43"/>
                  <a:pt x="195" y="40"/>
                </a:cubicBezTo>
                <a:moveTo>
                  <a:pt x="213" y="76"/>
                </a:moveTo>
                <a:cubicBezTo>
                  <a:pt x="217" y="80"/>
                  <a:pt x="222" y="83"/>
                  <a:pt x="228" y="83"/>
                </a:cubicBezTo>
                <a:cubicBezTo>
                  <a:pt x="234" y="83"/>
                  <a:pt x="238" y="80"/>
                  <a:pt x="242" y="76"/>
                </a:cubicBezTo>
                <a:cubicBezTo>
                  <a:pt x="247" y="72"/>
                  <a:pt x="249" y="68"/>
                  <a:pt x="249" y="62"/>
                </a:cubicBezTo>
                <a:cubicBezTo>
                  <a:pt x="249" y="56"/>
                  <a:pt x="247" y="51"/>
                  <a:pt x="242" y="47"/>
                </a:cubicBezTo>
                <a:cubicBezTo>
                  <a:pt x="238" y="43"/>
                  <a:pt x="234" y="41"/>
                  <a:pt x="228" y="41"/>
                </a:cubicBezTo>
                <a:cubicBezTo>
                  <a:pt x="222" y="41"/>
                  <a:pt x="217" y="43"/>
                  <a:pt x="213" y="47"/>
                </a:cubicBezTo>
                <a:cubicBezTo>
                  <a:pt x="209" y="51"/>
                  <a:pt x="208" y="56"/>
                  <a:pt x="208" y="62"/>
                </a:cubicBezTo>
                <a:cubicBezTo>
                  <a:pt x="208" y="68"/>
                  <a:pt x="209" y="72"/>
                  <a:pt x="213" y="76"/>
                </a:cubicBezTo>
                <a:moveTo>
                  <a:pt x="218" y="52"/>
                </a:moveTo>
                <a:cubicBezTo>
                  <a:pt x="221" y="49"/>
                  <a:pt x="224" y="48"/>
                  <a:pt x="228" y="48"/>
                </a:cubicBezTo>
                <a:cubicBezTo>
                  <a:pt x="232" y="48"/>
                  <a:pt x="235" y="49"/>
                  <a:pt x="238" y="52"/>
                </a:cubicBezTo>
                <a:cubicBezTo>
                  <a:pt x="241" y="55"/>
                  <a:pt x="242" y="58"/>
                  <a:pt x="242" y="62"/>
                </a:cubicBezTo>
                <a:cubicBezTo>
                  <a:pt x="242" y="65"/>
                  <a:pt x="241" y="69"/>
                  <a:pt x="238" y="72"/>
                </a:cubicBezTo>
                <a:cubicBezTo>
                  <a:pt x="235" y="74"/>
                  <a:pt x="232" y="76"/>
                  <a:pt x="228" y="76"/>
                </a:cubicBezTo>
                <a:cubicBezTo>
                  <a:pt x="224" y="76"/>
                  <a:pt x="221" y="74"/>
                  <a:pt x="218" y="72"/>
                </a:cubicBezTo>
                <a:cubicBezTo>
                  <a:pt x="216" y="69"/>
                  <a:pt x="214" y="65"/>
                  <a:pt x="214" y="62"/>
                </a:cubicBezTo>
                <a:cubicBezTo>
                  <a:pt x="214" y="58"/>
                  <a:pt x="216" y="55"/>
                  <a:pt x="218" y="52"/>
                </a:cubicBezTo>
              </a:path>
            </a:pathLst>
          </a:custGeom>
          <a:solidFill>
            <a:srgbClr val="A6A6A6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24"/>
          <p:cNvSpPr/>
          <p:nvPr/>
        </p:nvSpPr>
        <p:spPr>
          <a:xfrm>
            <a:off x="1511860" y="2303367"/>
            <a:ext cx="737783" cy="582311"/>
          </a:xfrm>
          <a:custGeom>
            <a:avLst/>
            <a:gdLst/>
            <a:ahLst/>
            <a:cxnLst/>
            <a:rect l="l" t="t" r="r" b="b"/>
            <a:pathLst>
              <a:path w="241" h="222">
                <a:moveTo>
                  <a:pt x="188" y="17"/>
                </a:moveTo>
                <a:cubicBezTo>
                  <a:pt x="188" y="16"/>
                  <a:pt x="187" y="15"/>
                  <a:pt x="186" y="15"/>
                </a:cubicBezTo>
                <a:cubicBezTo>
                  <a:pt x="185" y="14"/>
                  <a:pt x="184" y="14"/>
                  <a:pt x="183" y="15"/>
                </a:cubicBezTo>
                <a:lnTo>
                  <a:pt x="101" y="58"/>
                </a:lnTo>
                <a:cubicBezTo>
                  <a:pt x="99" y="59"/>
                  <a:pt x="99" y="61"/>
                  <a:pt x="99" y="62"/>
                </a:cubicBezTo>
                <a:lnTo>
                  <a:pt x="101" y="67"/>
                </a:lnTo>
                <a:lnTo>
                  <a:pt x="53" y="93"/>
                </a:lnTo>
                <a:cubicBezTo>
                  <a:pt x="52" y="94"/>
                  <a:pt x="51" y="95"/>
                  <a:pt x="52" y="97"/>
                </a:cubicBezTo>
                <a:lnTo>
                  <a:pt x="53" y="101"/>
                </a:lnTo>
                <a:lnTo>
                  <a:pt x="3" y="126"/>
                </a:lnTo>
                <a:cubicBezTo>
                  <a:pt x="1" y="126"/>
                  <a:pt x="0" y="128"/>
                  <a:pt x="1" y="130"/>
                </a:cubicBezTo>
                <a:lnTo>
                  <a:pt x="12" y="155"/>
                </a:lnTo>
                <a:cubicBezTo>
                  <a:pt x="12" y="156"/>
                  <a:pt x="13" y="157"/>
                  <a:pt x="15" y="157"/>
                </a:cubicBezTo>
                <a:cubicBezTo>
                  <a:pt x="16" y="157"/>
                  <a:pt x="16" y="157"/>
                  <a:pt x="16" y="156"/>
                </a:cubicBezTo>
                <a:lnTo>
                  <a:pt x="69" y="138"/>
                </a:lnTo>
                <a:lnTo>
                  <a:pt x="71" y="142"/>
                </a:lnTo>
                <a:cubicBezTo>
                  <a:pt x="71" y="143"/>
                  <a:pt x="72" y="144"/>
                  <a:pt x="74" y="144"/>
                </a:cubicBezTo>
                <a:cubicBezTo>
                  <a:pt x="74" y="144"/>
                  <a:pt x="75" y="144"/>
                  <a:pt x="75" y="144"/>
                </a:cubicBezTo>
                <a:lnTo>
                  <a:pt x="125" y="130"/>
                </a:lnTo>
                <a:lnTo>
                  <a:pt x="127" y="134"/>
                </a:lnTo>
                <a:cubicBezTo>
                  <a:pt x="127" y="135"/>
                  <a:pt x="128" y="135"/>
                  <a:pt x="130" y="135"/>
                </a:cubicBezTo>
                <a:lnTo>
                  <a:pt x="130" y="135"/>
                </a:lnTo>
                <a:lnTo>
                  <a:pt x="220" y="108"/>
                </a:lnTo>
                <a:cubicBezTo>
                  <a:pt x="221" y="108"/>
                  <a:pt x="223" y="107"/>
                  <a:pt x="223" y="106"/>
                </a:cubicBezTo>
                <a:cubicBezTo>
                  <a:pt x="223" y="105"/>
                  <a:pt x="223" y="104"/>
                  <a:pt x="223" y="103"/>
                </a:cubicBezTo>
                <a:lnTo>
                  <a:pt x="188" y="17"/>
                </a:lnTo>
                <a:moveTo>
                  <a:pt x="17" y="149"/>
                </a:moveTo>
                <a:lnTo>
                  <a:pt x="9" y="130"/>
                </a:lnTo>
                <a:lnTo>
                  <a:pt x="56" y="108"/>
                </a:lnTo>
                <a:lnTo>
                  <a:pt x="66" y="132"/>
                </a:lnTo>
                <a:lnTo>
                  <a:pt x="17" y="149"/>
                </a:lnTo>
                <a:moveTo>
                  <a:pt x="76" y="136"/>
                </a:moveTo>
                <a:lnTo>
                  <a:pt x="74" y="132"/>
                </a:lnTo>
                <a:lnTo>
                  <a:pt x="62" y="102"/>
                </a:lnTo>
                <a:lnTo>
                  <a:pt x="60" y="97"/>
                </a:lnTo>
                <a:lnTo>
                  <a:pt x="103" y="74"/>
                </a:lnTo>
                <a:lnTo>
                  <a:pt x="120" y="116"/>
                </a:lnTo>
                <a:lnTo>
                  <a:pt x="122" y="123"/>
                </a:lnTo>
                <a:lnTo>
                  <a:pt x="76" y="136"/>
                </a:lnTo>
                <a:moveTo>
                  <a:pt x="132" y="128"/>
                </a:moveTo>
                <a:lnTo>
                  <a:pt x="130" y="124"/>
                </a:lnTo>
                <a:cubicBezTo>
                  <a:pt x="130" y="124"/>
                  <a:pt x="130" y="124"/>
                  <a:pt x="130" y="124"/>
                </a:cubicBezTo>
                <a:lnTo>
                  <a:pt x="126" y="113"/>
                </a:lnTo>
                <a:lnTo>
                  <a:pt x="107" y="63"/>
                </a:lnTo>
                <a:lnTo>
                  <a:pt x="183" y="23"/>
                </a:lnTo>
                <a:lnTo>
                  <a:pt x="215" y="102"/>
                </a:lnTo>
                <a:lnTo>
                  <a:pt x="132" y="128"/>
                </a:lnTo>
                <a:moveTo>
                  <a:pt x="199" y="3"/>
                </a:moveTo>
                <a:cubicBezTo>
                  <a:pt x="197" y="1"/>
                  <a:pt x="196" y="0"/>
                  <a:pt x="194" y="1"/>
                </a:cubicBezTo>
                <a:cubicBezTo>
                  <a:pt x="192" y="2"/>
                  <a:pt x="192" y="3"/>
                  <a:pt x="192" y="5"/>
                </a:cubicBezTo>
                <a:lnTo>
                  <a:pt x="234" y="109"/>
                </a:lnTo>
                <a:cubicBezTo>
                  <a:pt x="235" y="111"/>
                  <a:pt x="235" y="111"/>
                  <a:pt x="237" y="111"/>
                </a:cubicBezTo>
                <a:cubicBezTo>
                  <a:pt x="238" y="111"/>
                  <a:pt x="238" y="111"/>
                  <a:pt x="238" y="111"/>
                </a:cubicBezTo>
                <a:cubicBezTo>
                  <a:pt x="240" y="110"/>
                  <a:pt x="241" y="108"/>
                  <a:pt x="240" y="107"/>
                </a:cubicBezTo>
                <a:lnTo>
                  <a:pt x="199" y="3"/>
                </a:lnTo>
                <a:moveTo>
                  <a:pt x="123" y="146"/>
                </a:moveTo>
                <a:lnTo>
                  <a:pt x="102" y="146"/>
                </a:lnTo>
                <a:cubicBezTo>
                  <a:pt x="98" y="146"/>
                  <a:pt x="95" y="147"/>
                  <a:pt x="92" y="150"/>
                </a:cubicBezTo>
                <a:cubicBezTo>
                  <a:pt x="90" y="152"/>
                  <a:pt x="88" y="155"/>
                  <a:pt x="88" y="160"/>
                </a:cubicBezTo>
                <a:lnTo>
                  <a:pt x="88" y="169"/>
                </a:lnTo>
                <a:lnTo>
                  <a:pt x="48" y="216"/>
                </a:lnTo>
                <a:cubicBezTo>
                  <a:pt x="46" y="218"/>
                  <a:pt x="46" y="220"/>
                  <a:pt x="48" y="221"/>
                </a:cubicBezTo>
                <a:cubicBezTo>
                  <a:pt x="48" y="222"/>
                  <a:pt x="49" y="222"/>
                  <a:pt x="50" y="222"/>
                </a:cubicBezTo>
                <a:cubicBezTo>
                  <a:pt x="51" y="222"/>
                  <a:pt x="52" y="221"/>
                  <a:pt x="53" y="221"/>
                </a:cubicBezTo>
                <a:lnTo>
                  <a:pt x="94" y="174"/>
                </a:lnTo>
                <a:lnTo>
                  <a:pt x="109" y="174"/>
                </a:lnTo>
                <a:lnTo>
                  <a:pt x="109" y="218"/>
                </a:lnTo>
                <a:cubicBezTo>
                  <a:pt x="109" y="221"/>
                  <a:pt x="110" y="222"/>
                  <a:pt x="113" y="222"/>
                </a:cubicBezTo>
                <a:cubicBezTo>
                  <a:pt x="115" y="222"/>
                  <a:pt x="116" y="221"/>
                  <a:pt x="116" y="218"/>
                </a:cubicBezTo>
                <a:lnTo>
                  <a:pt x="116" y="174"/>
                </a:lnTo>
                <a:lnTo>
                  <a:pt x="131" y="174"/>
                </a:lnTo>
                <a:lnTo>
                  <a:pt x="172" y="221"/>
                </a:lnTo>
                <a:cubicBezTo>
                  <a:pt x="173" y="221"/>
                  <a:pt x="173" y="222"/>
                  <a:pt x="174" y="222"/>
                </a:cubicBezTo>
                <a:cubicBezTo>
                  <a:pt x="176" y="222"/>
                  <a:pt x="176" y="222"/>
                  <a:pt x="177" y="221"/>
                </a:cubicBezTo>
                <a:cubicBezTo>
                  <a:pt x="178" y="220"/>
                  <a:pt x="178" y="218"/>
                  <a:pt x="177" y="216"/>
                </a:cubicBezTo>
                <a:lnTo>
                  <a:pt x="137" y="169"/>
                </a:lnTo>
                <a:lnTo>
                  <a:pt x="137" y="160"/>
                </a:lnTo>
                <a:cubicBezTo>
                  <a:pt x="137" y="156"/>
                  <a:pt x="135" y="152"/>
                  <a:pt x="133" y="150"/>
                </a:cubicBezTo>
                <a:cubicBezTo>
                  <a:pt x="130" y="147"/>
                  <a:pt x="126" y="146"/>
                  <a:pt x="123" y="146"/>
                </a:cubicBezTo>
                <a:moveTo>
                  <a:pt x="130" y="167"/>
                </a:moveTo>
                <a:lnTo>
                  <a:pt x="95" y="167"/>
                </a:lnTo>
                <a:lnTo>
                  <a:pt x="95" y="160"/>
                </a:lnTo>
                <a:cubicBezTo>
                  <a:pt x="95" y="155"/>
                  <a:pt x="98" y="152"/>
                  <a:pt x="102" y="152"/>
                </a:cubicBezTo>
                <a:lnTo>
                  <a:pt x="123" y="152"/>
                </a:lnTo>
                <a:cubicBezTo>
                  <a:pt x="125" y="152"/>
                  <a:pt x="126" y="154"/>
                  <a:pt x="127" y="155"/>
                </a:cubicBezTo>
                <a:cubicBezTo>
                  <a:pt x="129" y="156"/>
                  <a:pt x="130" y="158"/>
                  <a:pt x="130" y="160"/>
                </a:cubicBezTo>
                <a:lnTo>
                  <a:pt x="130" y="167"/>
                </a:lnTo>
              </a:path>
            </a:pathLst>
          </a:custGeom>
          <a:solidFill>
            <a:srgbClr val="A6A6A6"/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Freeform 42"/>
          <p:cNvSpPr>
            <a:spLocks noEditPoints="1"/>
          </p:cNvSpPr>
          <p:nvPr/>
        </p:nvSpPr>
        <p:spPr bwMode="auto">
          <a:xfrm>
            <a:off x="1599483" y="4748936"/>
            <a:ext cx="582955" cy="648072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sp>
        <p:nvSpPr>
          <p:cNvPr id="11" name="Freeform 27"/>
          <p:cNvSpPr>
            <a:spLocks noEditPoints="1"/>
          </p:cNvSpPr>
          <p:nvPr/>
        </p:nvSpPr>
        <p:spPr bwMode="auto">
          <a:xfrm>
            <a:off x="1576828" y="3884862"/>
            <a:ext cx="604734" cy="654757"/>
          </a:xfrm>
          <a:custGeom>
            <a:avLst/>
            <a:gdLst>
              <a:gd name="T0" fmla="*/ 3 w 590"/>
              <a:gd name="T1" fmla="*/ 492 h 623"/>
              <a:gd name="T2" fmla="*/ 189 w 590"/>
              <a:gd name="T3" fmla="*/ 375 h 623"/>
              <a:gd name="T4" fmla="*/ 218 w 590"/>
              <a:gd name="T5" fmla="*/ 227 h 623"/>
              <a:gd name="T6" fmla="*/ 135 w 590"/>
              <a:gd name="T7" fmla="*/ 140 h 623"/>
              <a:gd name="T8" fmla="*/ 0 w 590"/>
              <a:gd name="T9" fmla="*/ 81 h 623"/>
              <a:gd name="T10" fmla="*/ 162 w 590"/>
              <a:gd name="T11" fmla="*/ 81 h 623"/>
              <a:gd name="T12" fmla="*/ 248 w 590"/>
              <a:gd name="T13" fmla="*/ 153 h 623"/>
              <a:gd name="T14" fmla="*/ 417 w 590"/>
              <a:gd name="T15" fmla="*/ 172 h 623"/>
              <a:gd name="T16" fmla="*/ 528 w 590"/>
              <a:gd name="T17" fmla="*/ 99 h 623"/>
              <a:gd name="T18" fmla="*/ 528 w 590"/>
              <a:gd name="T19" fmla="*/ 222 h 623"/>
              <a:gd name="T20" fmla="*/ 432 w 590"/>
              <a:gd name="T21" fmla="*/ 216 h 623"/>
              <a:gd name="T22" fmla="*/ 325 w 590"/>
              <a:gd name="T23" fmla="*/ 334 h 623"/>
              <a:gd name="T24" fmla="*/ 228 w 590"/>
              <a:gd name="T25" fmla="*/ 402 h 623"/>
              <a:gd name="T26" fmla="*/ 134 w 590"/>
              <a:gd name="T27" fmla="*/ 623 h 623"/>
              <a:gd name="T28" fmla="*/ 17 w 590"/>
              <a:gd name="T29" fmla="*/ 492 h 623"/>
              <a:gd name="T30" fmla="*/ 250 w 590"/>
              <a:gd name="T31" fmla="*/ 492 h 623"/>
              <a:gd name="T32" fmla="*/ 213 w 590"/>
              <a:gd name="T33" fmla="*/ 399 h 623"/>
              <a:gd name="T34" fmla="*/ 284 w 590"/>
              <a:gd name="T35" fmla="*/ 310 h 623"/>
              <a:gd name="T36" fmla="*/ 419 w 590"/>
              <a:gd name="T37" fmla="*/ 227 h 623"/>
              <a:gd name="T38" fmla="*/ 422 w 590"/>
              <a:gd name="T39" fmla="*/ 205 h 623"/>
              <a:gd name="T40" fmla="*/ 490 w 590"/>
              <a:gd name="T41" fmla="*/ 188 h 623"/>
              <a:gd name="T42" fmla="*/ 576 w 590"/>
              <a:gd name="T43" fmla="*/ 160 h 623"/>
              <a:gd name="T44" fmla="*/ 481 w 590"/>
              <a:gd name="T45" fmla="*/ 160 h 623"/>
              <a:gd name="T46" fmla="*/ 476 w 590"/>
              <a:gd name="T47" fmla="*/ 167 h 623"/>
              <a:gd name="T48" fmla="*/ 408 w 590"/>
              <a:gd name="T49" fmla="*/ 183 h 623"/>
              <a:gd name="T50" fmla="*/ 254 w 590"/>
              <a:gd name="T51" fmla="*/ 166 h 623"/>
              <a:gd name="T52" fmla="*/ 147 w 590"/>
              <a:gd name="T53" fmla="*/ 109 h 623"/>
              <a:gd name="T54" fmla="*/ 148 w 590"/>
              <a:gd name="T55" fmla="*/ 81 h 623"/>
              <a:gd name="T56" fmla="*/ 14 w 590"/>
              <a:gd name="T57" fmla="*/ 81 h 623"/>
              <a:gd name="T58" fmla="*/ 129 w 590"/>
              <a:gd name="T59" fmla="*/ 127 h 623"/>
              <a:gd name="T60" fmla="*/ 236 w 590"/>
              <a:gd name="T61" fmla="*/ 184 h 623"/>
              <a:gd name="T62" fmla="*/ 232 w 590"/>
              <a:gd name="T63" fmla="*/ 227 h 623"/>
              <a:gd name="T64" fmla="*/ 260 w 590"/>
              <a:gd name="T65" fmla="*/ 301 h 623"/>
              <a:gd name="T66" fmla="*/ 188 w 590"/>
              <a:gd name="T67" fmla="*/ 390 h 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590" h="623">
                <a:moveTo>
                  <a:pt x="134" y="623"/>
                </a:moveTo>
                <a:cubicBezTo>
                  <a:pt x="62" y="623"/>
                  <a:pt x="3" y="564"/>
                  <a:pt x="3" y="492"/>
                </a:cubicBezTo>
                <a:cubicBezTo>
                  <a:pt x="3" y="421"/>
                  <a:pt x="62" y="362"/>
                  <a:pt x="134" y="362"/>
                </a:cubicBezTo>
                <a:cubicBezTo>
                  <a:pt x="153" y="362"/>
                  <a:pt x="172" y="366"/>
                  <a:pt x="189" y="375"/>
                </a:cubicBezTo>
                <a:cubicBezTo>
                  <a:pt x="245" y="298"/>
                  <a:pt x="245" y="298"/>
                  <a:pt x="245" y="298"/>
                </a:cubicBezTo>
                <a:cubicBezTo>
                  <a:pt x="228" y="278"/>
                  <a:pt x="218" y="253"/>
                  <a:pt x="218" y="227"/>
                </a:cubicBezTo>
                <a:cubicBezTo>
                  <a:pt x="218" y="215"/>
                  <a:pt x="220" y="204"/>
                  <a:pt x="224" y="193"/>
                </a:cubicBezTo>
                <a:cubicBezTo>
                  <a:pt x="135" y="140"/>
                  <a:pt x="135" y="140"/>
                  <a:pt x="135" y="140"/>
                </a:cubicBezTo>
                <a:cubicBezTo>
                  <a:pt x="120" y="154"/>
                  <a:pt x="101" y="162"/>
                  <a:pt x="81" y="162"/>
                </a:cubicBezTo>
                <a:cubicBezTo>
                  <a:pt x="36" y="162"/>
                  <a:pt x="0" y="125"/>
                  <a:pt x="0" y="81"/>
                </a:cubicBezTo>
                <a:cubicBezTo>
                  <a:pt x="0" y="36"/>
                  <a:pt x="36" y="0"/>
                  <a:pt x="81" y="0"/>
                </a:cubicBezTo>
                <a:cubicBezTo>
                  <a:pt x="125" y="0"/>
                  <a:pt x="162" y="36"/>
                  <a:pt x="162" y="81"/>
                </a:cubicBezTo>
                <a:cubicBezTo>
                  <a:pt x="162" y="87"/>
                  <a:pt x="161" y="94"/>
                  <a:pt x="159" y="100"/>
                </a:cubicBezTo>
                <a:cubicBezTo>
                  <a:pt x="248" y="153"/>
                  <a:pt x="248" y="153"/>
                  <a:pt x="248" y="153"/>
                </a:cubicBezTo>
                <a:cubicBezTo>
                  <a:pt x="268" y="132"/>
                  <a:pt x="296" y="119"/>
                  <a:pt x="325" y="119"/>
                </a:cubicBezTo>
                <a:cubicBezTo>
                  <a:pt x="363" y="119"/>
                  <a:pt x="398" y="139"/>
                  <a:pt x="417" y="172"/>
                </a:cubicBezTo>
                <a:cubicBezTo>
                  <a:pt x="467" y="156"/>
                  <a:pt x="467" y="156"/>
                  <a:pt x="467" y="156"/>
                </a:cubicBezTo>
                <a:cubicBezTo>
                  <a:pt x="469" y="124"/>
                  <a:pt x="496" y="99"/>
                  <a:pt x="528" y="99"/>
                </a:cubicBezTo>
                <a:cubicBezTo>
                  <a:pt x="562" y="99"/>
                  <a:pt x="590" y="126"/>
                  <a:pt x="590" y="160"/>
                </a:cubicBezTo>
                <a:cubicBezTo>
                  <a:pt x="590" y="194"/>
                  <a:pt x="562" y="222"/>
                  <a:pt x="528" y="222"/>
                </a:cubicBezTo>
                <a:cubicBezTo>
                  <a:pt x="510" y="222"/>
                  <a:pt x="493" y="214"/>
                  <a:pt x="482" y="200"/>
                </a:cubicBezTo>
                <a:cubicBezTo>
                  <a:pt x="432" y="216"/>
                  <a:pt x="432" y="216"/>
                  <a:pt x="432" y="216"/>
                </a:cubicBezTo>
                <a:cubicBezTo>
                  <a:pt x="432" y="220"/>
                  <a:pt x="433" y="223"/>
                  <a:pt x="433" y="227"/>
                </a:cubicBezTo>
                <a:cubicBezTo>
                  <a:pt x="433" y="286"/>
                  <a:pt x="384" y="334"/>
                  <a:pt x="325" y="334"/>
                </a:cubicBezTo>
                <a:cubicBezTo>
                  <a:pt x="311" y="334"/>
                  <a:pt x="297" y="331"/>
                  <a:pt x="283" y="325"/>
                </a:cubicBezTo>
                <a:cubicBezTo>
                  <a:pt x="228" y="402"/>
                  <a:pt x="228" y="402"/>
                  <a:pt x="228" y="402"/>
                </a:cubicBezTo>
                <a:cubicBezTo>
                  <a:pt x="251" y="427"/>
                  <a:pt x="264" y="458"/>
                  <a:pt x="264" y="492"/>
                </a:cubicBezTo>
                <a:cubicBezTo>
                  <a:pt x="264" y="564"/>
                  <a:pt x="205" y="623"/>
                  <a:pt x="134" y="623"/>
                </a:cubicBezTo>
                <a:close/>
                <a:moveTo>
                  <a:pt x="134" y="376"/>
                </a:moveTo>
                <a:cubicBezTo>
                  <a:pt x="69" y="376"/>
                  <a:pt x="17" y="428"/>
                  <a:pt x="17" y="492"/>
                </a:cubicBezTo>
                <a:cubicBezTo>
                  <a:pt x="17" y="557"/>
                  <a:pt x="69" y="609"/>
                  <a:pt x="134" y="609"/>
                </a:cubicBezTo>
                <a:cubicBezTo>
                  <a:pt x="198" y="609"/>
                  <a:pt x="250" y="557"/>
                  <a:pt x="250" y="492"/>
                </a:cubicBezTo>
                <a:cubicBezTo>
                  <a:pt x="250" y="460"/>
                  <a:pt x="237" y="430"/>
                  <a:pt x="214" y="408"/>
                </a:cubicBezTo>
                <a:cubicBezTo>
                  <a:pt x="211" y="406"/>
                  <a:pt x="211" y="402"/>
                  <a:pt x="213" y="399"/>
                </a:cubicBezTo>
                <a:cubicBezTo>
                  <a:pt x="275" y="312"/>
                  <a:pt x="275" y="312"/>
                  <a:pt x="275" y="312"/>
                </a:cubicBezTo>
                <a:cubicBezTo>
                  <a:pt x="277" y="309"/>
                  <a:pt x="281" y="308"/>
                  <a:pt x="284" y="310"/>
                </a:cubicBezTo>
                <a:cubicBezTo>
                  <a:pt x="297" y="316"/>
                  <a:pt x="311" y="320"/>
                  <a:pt x="325" y="320"/>
                </a:cubicBezTo>
                <a:cubicBezTo>
                  <a:pt x="377" y="320"/>
                  <a:pt x="419" y="278"/>
                  <a:pt x="419" y="227"/>
                </a:cubicBezTo>
                <a:cubicBezTo>
                  <a:pt x="419" y="222"/>
                  <a:pt x="418" y="218"/>
                  <a:pt x="417" y="213"/>
                </a:cubicBezTo>
                <a:cubicBezTo>
                  <a:pt x="417" y="209"/>
                  <a:pt x="419" y="206"/>
                  <a:pt x="422" y="205"/>
                </a:cubicBezTo>
                <a:cubicBezTo>
                  <a:pt x="482" y="185"/>
                  <a:pt x="482" y="185"/>
                  <a:pt x="482" y="185"/>
                </a:cubicBezTo>
                <a:cubicBezTo>
                  <a:pt x="485" y="184"/>
                  <a:pt x="488" y="185"/>
                  <a:pt x="490" y="188"/>
                </a:cubicBezTo>
                <a:cubicBezTo>
                  <a:pt x="499" y="200"/>
                  <a:pt x="513" y="208"/>
                  <a:pt x="528" y="208"/>
                </a:cubicBezTo>
                <a:cubicBezTo>
                  <a:pt x="555" y="208"/>
                  <a:pt x="576" y="186"/>
                  <a:pt x="576" y="160"/>
                </a:cubicBezTo>
                <a:cubicBezTo>
                  <a:pt x="576" y="134"/>
                  <a:pt x="555" y="113"/>
                  <a:pt x="528" y="113"/>
                </a:cubicBezTo>
                <a:cubicBezTo>
                  <a:pt x="502" y="113"/>
                  <a:pt x="481" y="134"/>
                  <a:pt x="481" y="160"/>
                </a:cubicBezTo>
                <a:cubicBezTo>
                  <a:pt x="481" y="161"/>
                  <a:pt x="481" y="161"/>
                  <a:pt x="481" y="161"/>
                </a:cubicBezTo>
                <a:cubicBezTo>
                  <a:pt x="481" y="164"/>
                  <a:pt x="479" y="166"/>
                  <a:pt x="476" y="167"/>
                </a:cubicBezTo>
                <a:cubicBezTo>
                  <a:pt x="416" y="187"/>
                  <a:pt x="416" y="187"/>
                  <a:pt x="416" y="187"/>
                </a:cubicBezTo>
                <a:cubicBezTo>
                  <a:pt x="413" y="188"/>
                  <a:pt x="409" y="186"/>
                  <a:pt x="408" y="183"/>
                </a:cubicBezTo>
                <a:cubicBezTo>
                  <a:pt x="392" y="153"/>
                  <a:pt x="360" y="133"/>
                  <a:pt x="325" y="133"/>
                </a:cubicBezTo>
                <a:cubicBezTo>
                  <a:pt x="298" y="133"/>
                  <a:pt x="272" y="145"/>
                  <a:pt x="254" y="166"/>
                </a:cubicBezTo>
                <a:cubicBezTo>
                  <a:pt x="252" y="169"/>
                  <a:pt x="248" y="170"/>
                  <a:pt x="245" y="168"/>
                </a:cubicBezTo>
                <a:cubicBezTo>
                  <a:pt x="147" y="109"/>
                  <a:pt x="147" y="109"/>
                  <a:pt x="147" y="109"/>
                </a:cubicBezTo>
                <a:cubicBezTo>
                  <a:pt x="145" y="108"/>
                  <a:pt x="143" y="104"/>
                  <a:pt x="144" y="101"/>
                </a:cubicBezTo>
                <a:cubicBezTo>
                  <a:pt x="146" y="95"/>
                  <a:pt x="148" y="88"/>
                  <a:pt x="148" y="81"/>
                </a:cubicBezTo>
                <a:cubicBezTo>
                  <a:pt x="148" y="44"/>
                  <a:pt x="118" y="14"/>
                  <a:pt x="81" y="14"/>
                </a:cubicBezTo>
                <a:cubicBezTo>
                  <a:pt x="44" y="14"/>
                  <a:pt x="14" y="44"/>
                  <a:pt x="14" y="81"/>
                </a:cubicBezTo>
                <a:cubicBezTo>
                  <a:pt x="14" y="118"/>
                  <a:pt x="44" y="148"/>
                  <a:pt x="81" y="148"/>
                </a:cubicBezTo>
                <a:cubicBezTo>
                  <a:pt x="99" y="148"/>
                  <a:pt x="116" y="140"/>
                  <a:pt x="129" y="127"/>
                </a:cubicBezTo>
                <a:cubicBezTo>
                  <a:pt x="131" y="125"/>
                  <a:pt x="135" y="124"/>
                  <a:pt x="138" y="126"/>
                </a:cubicBezTo>
                <a:cubicBezTo>
                  <a:pt x="236" y="184"/>
                  <a:pt x="236" y="184"/>
                  <a:pt x="236" y="184"/>
                </a:cubicBezTo>
                <a:cubicBezTo>
                  <a:pt x="239" y="186"/>
                  <a:pt x="240" y="190"/>
                  <a:pt x="239" y="193"/>
                </a:cubicBezTo>
                <a:cubicBezTo>
                  <a:pt x="234" y="204"/>
                  <a:pt x="232" y="215"/>
                  <a:pt x="232" y="227"/>
                </a:cubicBezTo>
                <a:cubicBezTo>
                  <a:pt x="232" y="251"/>
                  <a:pt x="242" y="274"/>
                  <a:pt x="259" y="292"/>
                </a:cubicBezTo>
                <a:cubicBezTo>
                  <a:pt x="262" y="294"/>
                  <a:pt x="262" y="298"/>
                  <a:pt x="260" y="301"/>
                </a:cubicBezTo>
                <a:cubicBezTo>
                  <a:pt x="197" y="388"/>
                  <a:pt x="197" y="388"/>
                  <a:pt x="197" y="388"/>
                </a:cubicBezTo>
                <a:cubicBezTo>
                  <a:pt x="195" y="391"/>
                  <a:pt x="191" y="391"/>
                  <a:pt x="188" y="390"/>
                </a:cubicBezTo>
                <a:cubicBezTo>
                  <a:pt x="172" y="381"/>
                  <a:pt x="153" y="376"/>
                  <a:pt x="134" y="376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87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nvolutional neural network">
            <a:extLst>
              <a:ext uri="{FF2B5EF4-FFF2-40B4-BE49-F238E27FC236}">
                <a16:creationId xmlns:a16="http://schemas.microsoft.com/office/drawing/2014/main" xmlns="" id="{519536C2-1287-4032-B873-6FF1138BD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1" y="956387"/>
            <a:ext cx="9144000" cy="308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06B79B5-3FD9-437E-97ED-A9C1A13340AD}"/>
              </a:ext>
            </a:extLst>
          </p:cNvPr>
          <p:cNvSpPr txBox="1"/>
          <p:nvPr/>
        </p:nvSpPr>
        <p:spPr>
          <a:xfrm>
            <a:off x="48" y="827420"/>
            <a:ext cx="912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u="sng" dirty="0">
                <a:solidFill>
                  <a:srgbClr val="00B0F0"/>
                </a:solidFill>
                <a:latin typeface="Comic Sans MS" panose="030F0702030302020204" pitchFamily="66" charset="0"/>
              </a:rPr>
              <a:t>Convolutional neural networks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: an automated feature extraction process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CFFEA5-FA53-423E-BF05-EAA2D7B55374}"/>
              </a:ext>
            </a:extLst>
          </p:cNvPr>
          <p:cNvSpPr txBox="1"/>
          <p:nvPr/>
        </p:nvSpPr>
        <p:spPr>
          <a:xfrm>
            <a:off x="9694" y="4010626"/>
            <a:ext cx="910531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Feature Learning</a:t>
            </a:r>
            <a:r>
              <a:rPr lang="en-US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cut the original image in smaller ones, called image patches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Each patch is multiplied with a predefined matrix, called kernel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result (a smaller patch in size) is further subsampled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may repeat steps 1-3 for the generated image patch </a:t>
            </a:r>
          </a:p>
          <a:p>
            <a:r>
              <a:rPr lang="en-US" dirty="0"/>
              <a:t>Such an approach summarize all the information of a patch into a feature vector</a:t>
            </a:r>
          </a:p>
          <a:p>
            <a:r>
              <a:rPr lang="en-US" b="1" u="sng" dirty="0"/>
              <a:t>Classification</a:t>
            </a:r>
            <a:r>
              <a:rPr lang="en-US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 typical FFNN uses the feature vector values as inputs and predicts the belonging class of the pixel at the center of the image patch.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F57BD4-A180-48E7-B209-61C2043402F9}"/>
              </a:ext>
            </a:extLst>
          </p:cNvPr>
          <p:cNvSpPr txBox="1"/>
          <p:nvPr/>
        </p:nvSpPr>
        <p:spPr>
          <a:xfrm>
            <a:off x="9694" y="6516052"/>
            <a:ext cx="9134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CNNs are designed mainly for image processing applications</a:t>
            </a:r>
          </a:p>
        </p:txBody>
      </p:sp>
    </p:spTree>
    <p:extLst>
      <p:ext uri="{BB962C8B-B14F-4D97-AF65-F5344CB8AC3E}">
        <p14:creationId xmlns:p14="http://schemas.microsoft.com/office/powerpoint/2010/main" val="172616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908720"/>
            <a:ext cx="8352928" cy="56323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b="1" u="sng" spc="300" dirty="0">
                <a:solidFill>
                  <a:schemeClr val="bg1">
                    <a:lumMod val="50000"/>
                  </a:schemeClr>
                </a:solidFill>
              </a:rPr>
              <a:t>STOP-IT Project</a:t>
            </a:r>
            <a:r>
              <a:rPr lang="en-US" spc="300" dirty="0">
                <a:solidFill>
                  <a:schemeClr val="bg1">
                    <a:lumMod val="50000"/>
                  </a:schemeClr>
                </a:solidFill>
              </a:rPr>
              <a:t> develops a number of tools for protecting water infrastructures against physical and cyber </a:t>
            </a:r>
            <a:r>
              <a:rPr lang="en-US" spc="300" dirty="0" smtClean="0">
                <a:solidFill>
                  <a:schemeClr val="bg1">
                    <a:lumMod val="50000"/>
                  </a:schemeClr>
                </a:solidFill>
              </a:rPr>
              <a:t>threats.</a:t>
            </a:r>
            <a:endParaRPr lang="en-US" spc="3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pc="300" dirty="0">
                <a:solidFill>
                  <a:schemeClr val="bg1">
                    <a:lumMod val="50000"/>
                  </a:schemeClr>
                </a:solidFill>
              </a:rPr>
              <a:t>Such technological tools need to meet some basic requirements: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pc="300" dirty="0">
                <a:solidFill>
                  <a:schemeClr val="bg1">
                    <a:lumMod val="50000"/>
                  </a:schemeClr>
                </a:solidFill>
              </a:rPr>
              <a:t>Leverage multiple information modalities – Leverage the complementarity of various systems.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pc="300" dirty="0">
                <a:solidFill>
                  <a:schemeClr val="bg1">
                    <a:lumMod val="50000"/>
                  </a:schemeClr>
                </a:solidFill>
              </a:rPr>
              <a:t>Learn effective representations of complex heterogeneous data.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pc="300" dirty="0">
                <a:solidFill>
                  <a:schemeClr val="bg1">
                    <a:lumMod val="50000"/>
                  </a:schemeClr>
                </a:solidFill>
              </a:rPr>
              <a:t>be able to adapt to the dynamic nature of sophisticated threats and readjust accordingly.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12A34A8-5332-314D-A854-5630523354C4}"/>
              </a:ext>
            </a:extLst>
          </p:cNvPr>
          <p:cNvSpPr/>
          <p:nvPr/>
        </p:nvSpPr>
        <p:spPr>
          <a:xfrm>
            <a:off x="1835696" y="159023"/>
            <a:ext cx="7308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Toolkit to protect against physical threats</a:t>
            </a:r>
            <a:endParaRPr lang="en-US" b="1" dirty="0">
              <a:solidFill>
                <a:srgbClr val="14A4D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43366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mage segmentation convolutional neural networks">
            <a:extLst>
              <a:ext uri="{FF2B5EF4-FFF2-40B4-BE49-F238E27FC236}">
                <a16:creationId xmlns:a16="http://schemas.microsoft.com/office/drawing/2014/main" xmlns="" id="{6F625822-01F5-401B-9076-D893C323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1D0CD2-884F-4CF0-9F4C-DA8E9907097C}"/>
              </a:ext>
            </a:extLst>
          </p:cNvPr>
          <p:cNvSpPr txBox="1"/>
          <p:nvPr/>
        </p:nvSpPr>
        <p:spPr>
          <a:xfrm>
            <a:off x="-33324" y="6488668"/>
            <a:ext cx="912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B0F0"/>
                </a:solidFill>
                <a:latin typeface="Comic Sans MS" panose="030F0702030302020204" pitchFamily="66" charset="0"/>
              </a:rPr>
              <a:t>Convolutional neural networks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: an illustration of a trained CNN</a:t>
            </a:r>
          </a:p>
        </p:txBody>
      </p:sp>
    </p:spTree>
    <p:extLst>
      <p:ext uri="{BB962C8B-B14F-4D97-AF65-F5344CB8AC3E}">
        <p14:creationId xmlns:p14="http://schemas.microsoft.com/office/powerpoint/2010/main" val="10142825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DBBAF69-8F45-4765-87A2-BA522E7C904C}"/>
              </a:ext>
            </a:extLst>
          </p:cNvPr>
          <p:cNvSpPr txBox="1"/>
          <p:nvPr/>
        </p:nvSpPr>
        <p:spPr>
          <a:xfrm>
            <a:off x="-33324" y="6488668"/>
            <a:ext cx="9124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B0F0"/>
                </a:solidFill>
                <a:latin typeface="Comic Sans MS" panose="030F0702030302020204" pitchFamily="66" charset="0"/>
              </a:rPr>
              <a:t>Stacked autoencoders</a:t>
            </a:r>
            <a:r>
              <a:rPr lang="en-US" dirty="0">
                <a:solidFill>
                  <a:srgbClr val="00B0F0"/>
                </a:solidFill>
                <a:latin typeface="Comic Sans MS" panose="030F0702030302020204" pitchFamily="66" charset="0"/>
              </a:rPr>
              <a:t>: a non linear dimensionality reduction approach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xmlns="" id="{1DB7C2B4-BD80-4D8B-B449-347895F67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13" y="1052736"/>
            <a:ext cx="888987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xmlns="" id="{A8E94804-3361-44FF-A64B-C97FECD80585}"/>
              </a:ext>
            </a:extLst>
          </p:cNvPr>
          <p:cNvCxnSpPr>
            <a:cxnSpLocks/>
            <a:stCxn id="3080" idx="1"/>
          </p:cNvCxnSpPr>
          <p:nvPr/>
        </p:nvCxnSpPr>
        <p:spPr>
          <a:xfrm rot="10800000">
            <a:off x="755576" y="3514703"/>
            <a:ext cx="576064" cy="1066427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xmlns="" id="{51F8BBD3-A76B-4700-AFC5-26AFB048D391}"/>
              </a:ext>
            </a:extLst>
          </p:cNvPr>
          <p:cNvCxnSpPr>
            <a:cxnSpLocks/>
            <a:stCxn id="42" idx="1"/>
          </p:cNvCxnSpPr>
          <p:nvPr/>
        </p:nvCxnSpPr>
        <p:spPr>
          <a:xfrm rot="10800000">
            <a:off x="323528" y="3645024"/>
            <a:ext cx="611348" cy="132750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080" name="TextBox 3079">
            <a:extLst>
              <a:ext uri="{FF2B5EF4-FFF2-40B4-BE49-F238E27FC236}">
                <a16:creationId xmlns:a16="http://schemas.microsoft.com/office/drawing/2014/main" xmlns="" id="{3A2B1779-B814-499F-953B-CCD5E483BC41}"/>
              </a:ext>
            </a:extLst>
          </p:cNvPr>
          <p:cNvSpPr txBox="1"/>
          <p:nvPr/>
        </p:nvSpPr>
        <p:spPr>
          <a:xfrm>
            <a:off x="1331640" y="439646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compression layer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B47D291C-1D98-44DC-AAD9-F686EDE887EB}"/>
              </a:ext>
            </a:extLst>
          </p:cNvPr>
          <p:cNvSpPr txBox="1"/>
          <p:nvPr/>
        </p:nvSpPr>
        <p:spPr>
          <a:xfrm>
            <a:off x="934876" y="478786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Input</a:t>
            </a:r>
          </a:p>
        </p:txBody>
      </p: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xmlns="" id="{5FFADF8A-DBF5-4DD4-9AF1-A1385DED90B6}"/>
              </a:ext>
            </a:extLst>
          </p:cNvPr>
          <p:cNvCxnSpPr>
            <a:cxnSpLocks/>
            <a:stCxn id="56" idx="1"/>
          </p:cNvCxnSpPr>
          <p:nvPr/>
        </p:nvCxnSpPr>
        <p:spPr>
          <a:xfrm rot="10800000">
            <a:off x="2411774" y="3174987"/>
            <a:ext cx="480323" cy="106480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3EB1A55E-33EB-4180-AEDF-7997B4437358}"/>
              </a:ext>
            </a:extLst>
          </p:cNvPr>
          <p:cNvSpPr txBox="1"/>
          <p:nvPr/>
        </p:nvSpPr>
        <p:spPr>
          <a:xfrm>
            <a:off x="2892096" y="4055123"/>
            <a:ext cx="232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compression layer</a:t>
            </a:r>
          </a:p>
        </p:txBody>
      </p:sp>
      <p:cxnSp>
        <p:nvCxnSpPr>
          <p:cNvPr id="59" name="Connector: Elbow 58">
            <a:extLst>
              <a:ext uri="{FF2B5EF4-FFF2-40B4-BE49-F238E27FC236}">
                <a16:creationId xmlns:a16="http://schemas.microsoft.com/office/drawing/2014/main" xmlns="" id="{6316FBD5-828F-4524-A3F1-3BF8CC351A23}"/>
              </a:ext>
            </a:extLst>
          </p:cNvPr>
          <p:cNvCxnSpPr>
            <a:cxnSpLocks/>
            <a:stCxn id="60" idx="1"/>
          </p:cNvCxnSpPr>
          <p:nvPr/>
        </p:nvCxnSpPr>
        <p:spPr>
          <a:xfrm rot="10800000">
            <a:off x="4739750" y="3018957"/>
            <a:ext cx="480323" cy="1064802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2B906FF-438C-4A33-852B-CA8F386438D8}"/>
              </a:ext>
            </a:extLst>
          </p:cNvPr>
          <p:cNvSpPr txBox="1"/>
          <p:nvPr/>
        </p:nvSpPr>
        <p:spPr>
          <a:xfrm>
            <a:off x="5220072" y="3899093"/>
            <a:ext cx="232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compression layer</a:t>
            </a:r>
          </a:p>
        </p:txBody>
      </p:sp>
      <p:sp>
        <p:nvSpPr>
          <p:cNvPr id="3095" name="TextBox 3094">
            <a:extLst>
              <a:ext uri="{FF2B5EF4-FFF2-40B4-BE49-F238E27FC236}">
                <a16:creationId xmlns:a16="http://schemas.microsoft.com/office/drawing/2014/main" xmlns="" id="{E2B4235B-74D2-4DE1-9FA8-4005ADD1C839}"/>
              </a:ext>
            </a:extLst>
          </p:cNvPr>
          <p:cNvSpPr txBox="1"/>
          <p:nvPr/>
        </p:nvSpPr>
        <p:spPr>
          <a:xfrm>
            <a:off x="19389" y="5373216"/>
            <a:ext cx="9124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The idea</a:t>
            </a:r>
            <a:r>
              <a:rPr lang="en-US" sz="2000" dirty="0"/>
              <a:t>: reducing the input space maintaining most of the available information.</a:t>
            </a:r>
          </a:p>
          <a:p>
            <a:r>
              <a:rPr lang="en-US" sz="2000" dirty="0"/>
              <a:t>It’s an unsupervised compression approach that battles the curse of dimensionality.</a:t>
            </a:r>
          </a:p>
        </p:txBody>
      </p:sp>
    </p:spTree>
    <p:extLst>
      <p:ext uri="{BB962C8B-B14F-4D97-AF65-F5344CB8AC3E}">
        <p14:creationId xmlns:p14="http://schemas.microsoft.com/office/powerpoint/2010/main" val="3901558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4407" y="796176"/>
            <a:ext cx="3703320" cy="60473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Traditional</a:t>
            </a:r>
            <a:r>
              <a:rPr lang="en-US" cap="none" dirty="0"/>
              <a:t> </a:t>
            </a:r>
            <a:r>
              <a:rPr lang="en-US" sz="3000" dirty="0">
                <a:solidFill>
                  <a:srgbClr val="00B0F0"/>
                </a:solidFill>
                <a:latin typeface="Comic Sans MS" panose="030F0702030302020204" pitchFamily="66" charset="0"/>
              </a:rPr>
              <a:t>approaches</a:t>
            </a:r>
            <a:endParaRPr lang="el-GR" sz="3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0322" y="796176"/>
            <a:ext cx="3703320" cy="604730"/>
          </a:xfrm>
        </p:spPr>
        <p:txBody>
          <a:bodyPr>
            <a:normAutofit fontScale="92500"/>
          </a:bodyPr>
          <a:lstStyle/>
          <a:p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Advanced</a:t>
            </a:r>
            <a:r>
              <a:rPr lang="en-US" cap="none" dirty="0"/>
              <a:t> </a:t>
            </a:r>
            <a:r>
              <a:rPr lang="en-US" sz="2800" dirty="0">
                <a:solidFill>
                  <a:srgbClr val="00B0F0"/>
                </a:solidFill>
                <a:latin typeface="Comic Sans MS" panose="030F0702030302020204" pitchFamily="66" charset="0"/>
              </a:rPr>
              <a:t>approaches</a:t>
            </a:r>
            <a:endParaRPr lang="el-GR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21101" y="1499382"/>
          <a:ext cx="4132640" cy="5134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Diagram 11"/>
          <p:cNvGraphicFramePr/>
          <p:nvPr>
            <p:extLst/>
          </p:nvPr>
        </p:nvGraphicFramePr>
        <p:xfrm>
          <a:off x="4283609" y="1483513"/>
          <a:ext cx="4832254" cy="50872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cxnSp>
        <p:nvCxnSpPr>
          <p:cNvPr id="6" name="Straight Connector 5"/>
          <p:cNvCxnSpPr/>
          <p:nvPr/>
        </p:nvCxnSpPr>
        <p:spPr>
          <a:xfrm flipH="1">
            <a:off x="4350224" y="1005118"/>
            <a:ext cx="0" cy="576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7 CuadroTexto"/>
          <p:cNvSpPr txBox="1"/>
          <p:nvPr/>
        </p:nvSpPr>
        <p:spPr>
          <a:xfrm>
            <a:off x="2071670" y="230568"/>
            <a:ext cx="667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Other classification methods</a:t>
            </a:r>
          </a:p>
        </p:txBody>
      </p:sp>
    </p:spTree>
    <p:extLst>
      <p:ext uri="{BB962C8B-B14F-4D97-AF65-F5344CB8AC3E}">
        <p14:creationId xmlns:p14="http://schemas.microsoft.com/office/powerpoint/2010/main" val="2548715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836712"/>
            <a:ext cx="9108504" cy="51398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Requirements for successful implementations</a:t>
            </a:r>
            <a:endParaRPr lang="en-US" sz="2400" dirty="0"/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The adaptivity of the implementation is essential to ensure: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Easy retraining of the system based on new captured data.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Use the intuition of experts to adapt the behavior of the system and enhance performance.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Data: As with most data intensive application the use or large numbers of representative training data is imperative.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330278-7FA6-7644-A3FD-92B055C609DD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9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881638"/>
            <a:ext cx="8352928" cy="540147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Conclusions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</a:rPr>
              <a:t>STOP-IT develops various tools for protecting water </a:t>
            </a:r>
            <a:r>
              <a:rPr lang="en-US" b="1" spc="300" dirty="0" smtClean="0">
                <a:solidFill>
                  <a:schemeClr val="bg1">
                    <a:lumMod val="50000"/>
                  </a:schemeClr>
                </a:solidFill>
              </a:rPr>
              <a:t>infrastructures.</a:t>
            </a:r>
            <a:endParaRPr lang="en-US" b="1" spc="3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spc="300" dirty="0"/>
              <a:t>A rising frequency and sophistication of various types of cyber and physical attacks to critical water infrastructure creates a serious risk management gap, especially in small and medium sized water distribution and monitoring utilities. 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</a:rPr>
              <a:t>Correct selection of features and preprocessing techniques can greatly enhance the accuracy of the tools.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</a:rPr>
              <a:t>Use of several modalities (Thermal, RGB, other) as input to the ML tools to identify complex behaviors.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330278-7FA6-7644-A3FD-92B055C609DD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760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8 CuadroTexto"/>
          <p:cNvSpPr txBox="1"/>
          <p:nvPr/>
        </p:nvSpPr>
        <p:spPr>
          <a:xfrm>
            <a:off x="2843808" y="2636912"/>
            <a:ext cx="6000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rgbClr val="14A4DB"/>
                </a:solidFill>
                <a:latin typeface="Arial"/>
                <a:cs typeface="Arial"/>
              </a:rPr>
              <a:t>THANK YOU FOR YOUR ATTENTION</a:t>
            </a:r>
            <a:endParaRPr lang="es-ES" sz="2800" b="1" dirty="0">
              <a:solidFill>
                <a:srgbClr val="14A4DB"/>
              </a:solidFill>
              <a:latin typeface="Arial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10119" y="3789040"/>
            <a:ext cx="1903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u="sng" dirty="0">
                <a:solidFill>
                  <a:srgbClr val="14A4DB"/>
                </a:solidFill>
                <a:latin typeface="Arial"/>
                <a:cs typeface="Arial"/>
              </a:rPr>
              <a:t>stop-it-project.eu</a:t>
            </a:r>
            <a:endParaRPr lang="es-ES" dirty="0">
              <a:solidFill>
                <a:srgbClr val="14A4DB"/>
              </a:solidFill>
              <a:latin typeface="Arial"/>
              <a:cs typeface="Arial"/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052515" y="4437112"/>
            <a:ext cx="3911973" cy="1754326"/>
          </a:xfrm>
          <a:prstGeom prst="rect">
            <a:avLst/>
          </a:prstGeom>
          <a:solidFill>
            <a:schemeClr val="bg1">
              <a:lumMod val="50000"/>
              <a:alpha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ES" dirty="0">
                <a:latin typeface="Tahoma" pitchFamily="34" charset="0"/>
                <a:cs typeface="Arial" charset="0"/>
              </a:rPr>
              <a:t>David Ayala Cabrera</a:t>
            </a:r>
            <a:r>
              <a:rPr lang="es-ES" dirty="0" smtClean="0">
                <a:latin typeface="Tahoma" pitchFamily="34" charset="0"/>
                <a:cs typeface="Arial" charset="0"/>
              </a:rPr>
              <a:t>. ICCS.</a:t>
            </a:r>
          </a:p>
          <a:p>
            <a:pPr algn="r">
              <a:defRPr/>
            </a:pPr>
            <a:r>
              <a:rPr lang="es-ES" b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dayala32@gmail.com</a:t>
            </a:r>
          </a:p>
          <a:p>
            <a:pPr algn="r">
              <a:defRPr/>
            </a:pPr>
            <a:r>
              <a:rPr lang="es-ES" dirty="0" err="1" smtClean="0">
                <a:latin typeface="Tahoma" pitchFamily="34" charset="0"/>
                <a:cs typeface="Arial" charset="0"/>
              </a:rPr>
              <a:t>Nikos</a:t>
            </a:r>
            <a:r>
              <a:rPr lang="es-ES" dirty="0" smtClean="0">
                <a:latin typeface="Tahoma" pitchFamily="34" charset="0"/>
                <a:cs typeface="Arial" charset="0"/>
              </a:rPr>
              <a:t> </a:t>
            </a:r>
            <a:r>
              <a:rPr lang="es-ES" dirty="0" err="1" smtClean="0">
                <a:latin typeface="Tahoma" pitchFamily="34" charset="0"/>
                <a:cs typeface="Arial" charset="0"/>
              </a:rPr>
              <a:t>Bakalos</a:t>
            </a:r>
            <a:r>
              <a:rPr lang="es-ES" dirty="0" smtClean="0">
                <a:latin typeface="Tahoma" pitchFamily="34" charset="0"/>
                <a:cs typeface="Arial" charset="0"/>
              </a:rPr>
              <a:t>. ICCS</a:t>
            </a:r>
            <a:r>
              <a:rPr lang="es-ES" dirty="0">
                <a:latin typeface="Tahoma" pitchFamily="34" charset="0"/>
                <a:cs typeface="Arial" charset="0"/>
              </a:rPr>
              <a:t>. </a:t>
            </a:r>
            <a:endParaRPr lang="es-ES" dirty="0" smtClean="0">
              <a:latin typeface="Tahoma" pitchFamily="34" charset="0"/>
              <a:cs typeface="Arial" charset="0"/>
            </a:endParaRPr>
          </a:p>
          <a:p>
            <a:pPr algn="r">
              <a:defRPr/>
            </a:pPr>
            <a:r>
              <a:rPr lang="es-ES" b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bakalosnik@mail.ntua.gr</a:t>
            </a:r>
          </a:p>
          <a:p>
            <a:pPr algn="r">
              <a:defRPr/>
            </a:pPr>
            <a:r>
              <a:rPr lang="es-ES" dirty="0" err="1" smtClean="0">
                <a:latin typeface="Tahoma" pitchFamily="34" charset="0"/>
                <a:cs typeface="Arial" charset="0"/>
              </a:rPr>
              <a:t>Manthos</a:t>
            </a:r>
            <a:r>
              <a:rPr lang="es-ES" dirty="0" smtClean="0">
                <a:latin typeface="Tahoma" pitchFamily="34" charset="0"/>
                <a:cs typeface="Arial" charset="0"/>
              </a:rPr>
              <a:t> </a:t>
            </a:r>
            <a:r>
              <a:rPr lang="es-ES" dirty="0" err="1" smtClean="0">
                <a:latin typeface="Tahoma" pitchFamily="34" charset="0"/>
                <a:cs typeface="Arial" charset="0"/>
              </a:rPr>
              <a:t>Bimpas</a:t>
            </a:r>
            <a:r>
              <a:rPr lang="es-ES" dirty="0" smtClean="0">
                <a:latin typeface="Tahoma" pitchFamily="34" charset="0"/>
                <a:cs typeface="Arial" charset="0"/>
              </a:rPr>
              <a:t>. ICCS</a:t>
            </a:r>
            <a:r>
              <a:rPr lang="es-ES" dirty="0">
                <a:latin typeface="Tahoma" pitchFamily="34" charset="0"/>
                <a:cs typeface="Arial" charset="0"/>
              </a:rPr>
              <a:t>. </a:t>
            </a:r>
            <a:endParaRPr lang="es-ES" dirty="0" smtClean="0">
              <a:latin typeface="Tahoma" pitchFamily="34" charset="0"/>
              <a:cs typeface="Arial" charset="0"/>
            </a:endParaRPr>
          </a:p>
          <a:p>
            <a:pPr algn="r">
              <a:defRPr/>
            </a:pPr>
            <a:r>
              <a:rPr lang="es-ES" b="1" dirty="0" smtClean="0">
                <a:solidFill>
                  <a:srgbClr val="0070C0"/>
                </a:solidFill>
                <a:latin typeface="Tahoma" pitchFamily="34" charset="0"/>
                <a:cs typeface="Arial" charset="0"/>
              </a:rPr>
              <a:t>mbibas@iccs.gr</a:t>
            </a:r>
            <a:endParaRPr lang="es-ES" b="1" dirty="0" smtClean="0">
              <a:solidFill>
                <a:srgbClr val="0070C0"/>
              </a:solidFill>
              <a:latin typeface="Tahom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21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14546" y="188640"/>
            <a:ext cx="667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Proposed solution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43338" y="1484784"/>
            <a:ext cx="79896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pc="300" dirty="0">
                <a:solidFill>
                  <a:schemeClr val="bg1">
                    <a:lumMod val="50000"/>
                  </a:schemeClr>
                </a:solidFill>
              </a:rPr>
              <a:t>Design a close-loop system between an analyst intuition and machine intelligence to detect anomalous behaviour.</a:t>
            </a:r>
          </a:p>
          <a:p>
            <a:endParaRPr lang="en-GB" sz="2400" b="1" spc="3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GB" sz="2400" b="1" spc="300" dirty="0">
                <a:solidFill>
                  <a:schemeClr val="bg1">
                    <a:lumMod val="50000"/>
                  </a:schemeClr>
                </a:solidFill>
              </a:rPr>
              <a:t>Use of deep learning and other schemes to identify key patterns within potential threats, generating a pattern library to support future analysis.</a:t>
            </a:r>
          </a:p>
          <a:p>
            <a:pPr lvl="1">
              <a:buFont typeface="Wingdings" pitchFamily="2" charset="2"/>
              <a:buChar char="ü"/>
            </a:pPr>
            <a:endParaRPr lang="en-GB" sz="2400" b="1" spc="3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Wingdings" pitchFamily="2" charset="2"/>
              <a:buChar char="ü"/>
            </a:pPr>
            <a:r>
              <a:rPr lang="en-GB" sz="2400" b="1" spc="300" dirty="0">
                <a:solidFill>
                  <a:schemeClr val="bg1">
                    <a:lumMod val="50000"/>
                  </a:schemeClr>
                </a:solidFill>
              </a:rPr>
              <a:t>Keep suspicious behaviour under a quarantine until a analyst validates the sample.</a:t>
            </a:r>
          </a:p>
        </p:txBody>
      </p:sp>
    </p:spTree>
    <p:extLst>
      <p:ext uri="{BB962C8B-B14F-4D97-AF65-F5344CB8AC3E}">
        <p14:creationId xmlns:p14="http://schemas.microsoft.com/office/powerpoint/2010/main" val="233236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14546" y="240903"/>
            <a:ext cx="667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Proposed solution – Task 5.3</a:t>
            </a:r>
          </a:p>
        </p:txBody>
      </p:sp>
      <p:sp>
        <p:nvSpPr>
          <p:cNvPr id="8" name="7 Rectángulo"/>
          <p:cNvSpPr/>
          <p:nvPr/>
        </p:nvSpPr>
        <p:spPr>
          <a:xfrm>
            <a:off x="323528" y="821025"/>
            <a:ext cx="85324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 dirty="0">
                <a:solidFill>
                  <a:schemeClr val="bg1">
                    <a:lumMod val="50000"/>
                  </a:schemeClr>
                </a:solidFill>
              </a:rPr>
              <a:t>Smart locks Access control </a:t>
            </a:r>
            <a:r>
              <a:rPr lang="en-US" sz="2400" b="1" spc="300" dirty="0" smtClean="0">
                <a:solidFill>
                  <a:schemeClr val="bg1">
                    <a:lumMod val="50000"/>
                  </a:schemeClr>
                </a:solidFill>
              </a:rPr>
              <a:t>system.</a:t>
            </a:r>
            <a:endParaRPr lang="en-US" sz="2400" b="1" spc="3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 dirty="0">
                <a:solidFill>
                  <a:srgbClr val="00B050"/>
                </a:solidFill>
              </a:rPr>
              <a:t>Coordinated network of cameras</a:t>
            </a:r>
            <a:r>
              <a:rPr lang="en-US" sz="2400" b="1" spc="300" dirty="0"/>
              <a:t>, for immediate identification of </a:t>
            </a:r>
            <a:r>
              <a:rPr lang="en-US" sz="2400" b="1" spc="300" dirty="0" smtClean="0">
                <a:solidFill>
                  <a:srgbClr val="FF0000"/>
                </a:solidFill>
              </a:rPr>
              <a:t>intrusion/abnormal movements/</a:t>
            </a:r>
            <a:r>
              <a:rPr lang="en-US" sz="2400" b="1" spc="300" dirty="0" err="1" smtClean="0">
                <a:solidFill>
                  <a:srgbClr val="FF0000"/>
                </a:solidFill>
              </a:rPr>
              <a:t>behaviour</a:t>
            </a:r>
            <a:r>
              <a:rPr lang="en-US" sz="2400" b="1" spc="300" dirty="0" smtClean="0"/>
              <a:t> </a:t>
            </a:r>
            <a:r>
              <a:rPr lang="en-US" sz="2400" b="1" spc="300" dirty="0"/>
              <a:t>around the CI.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 dirty="0">
                <a:solidFill>
                  <a:schemeClr val="bg1">
                    <a:lumMod val="50000"/>
                  </a:schemeClr>
                </a:solidFill>
              </a:rPr>
              <a:t>XACML Authorization </a:t>
            </a:r>
            <a:r>
              <a:rPr lang="en-US" sz="2400" b="1" spc="300" dirty="0" smtClean="0">
                <a:solidFill>
                  <a:schemeClr val="bg1">
                    <a:lumMod val="50000"/>
                  </a:schemeClr>
                </a:solidFill>
              </a:rPr>
              <a:t>Engine (physical access control to areas and resources system).</a:t>
            </a:r>
            <a:endParaRPr lang="en-US" sz="2400" b="1" spc="3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 dirty="0" err="1">
                <a:solidFill>
                  <a:schemeClr val="bg1">
                    <a:lumMod val="50000"/>
                  </a:schemeClr>
                </a:solidFill>
              </a:rPr>
              <a:t>WiFi</a:t>
            </a:r>
            <a:r>
              <a:rPr lang="en-US" sz="2400" b="1" spc="300" dirty="0">
                <a:solidFill>
                  <a:schemeClr val="bg1">
                    <a:lumMod val="50000"/>
                  </a:schemeClr>
                </a:solidFill>
              </a:rPr>
              <a:t> signals reflections on human bodies.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spc="300" dirty="0">
                <a:solidFill>
                  <a:schemeClr val="bg1">
                    <a:lumMod val="50000"/>
                  </a:schemeClr>
                </a:solidFill>
              </a:rPr>
              <a:t>Water quality monitoring technologies for the early detection and impact </a:t>
            </a:r>
            <a:r>
              <a:rPr lang="en-US" sz="2400" b="1" spc="300" dirty="0" smtClean="0">
                <a:solidFill>
                  <a:schemeClr val="bg1">
                    <a:lumMod val="50000"/>
                  </a:schemeClr>
                </a:solidFill>
              </a:rPr>
              <a:t>minimization of contamination events (intentional attacks).</a:t>
            </a:r>
            <a:endParaRPr lang="en-US" sz="2400" b="1" spc="3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617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214546" y="240903"/>
            <a:ext cx="6672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/>
                <a:ea typeface="+mj-ea"/>
                <a:cs typeface="Arial"/>
              </a:rPr>
              <a:t>Proposed solution – Task 5.3</a:t>
            </a:r>
          </a:p>
        </p:txBody>
      </p:sp>
      <p:grpSp>
        <p:nvGrpSpPr>
          <p:cNvPr id="5" name="4 Grupo"/>
          <p:cNvGrpSpPr/>
          <p:nvPr/>
        </p:nvGrpSpPr>
        <p:grpSpPr>
          <a:xfrm>
            <a:off x="395536" y="1167111"/>
            <a:ext cx="8348530" cy="5142209"/>
            <a:chOff x="395536" y="1167111"/>
            <a:chExt cx="8348530" cy="5142209"/>
          </a:xfrm>
        </p:grpSpPr>
        <p:grpSp>
          <p:nvGrpSpPr>
            <p:cNvPr id="9" name="8 Grupo"/>
            <p:cNvGrpSpPr/>
            <p:nvPr/>
          </p:nvGrpSpPr>
          <p:grpSpPr>
            <a:xfrm>
              <a:off x="395536" y="1167111"/>
              <a:ext cx="8348530" cy="5142209"/>
              <a:chOff x="683568" y="1743175"/>
              <a:chExt cx="8348530" cy="514220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A33170FF-C6F6-6741-9E24-1BF654889C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3568" y="1743175"/>
                <a:ext cx="8205654" cy="5142209"/>
              </a:xfrm>
              <a:prstGeom prst="rect">
                <a:avLst/>
              </a:prstGeom>
            </p:spPr>
          </p:pic>
          <p:sp>
            <p:nvSpPr>
              <p:cNvPr id="4" name="3 Rectángulo"/>
              <p:cNvSpPr/>
              <p:nvPr/>
            </p:nvSpPr>
            <p:spPr>
              <a:xfrm>
                <a:off x="5838776" y="2935102"/>
                <a:ext cx="3193322" cy="3168352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6" name="5 CuadroTexto"/>
            <p:cNvSpPr txBox="1"/>
            <p:nvPr/>
          </p:nvSpPr>
          <p:spPr>
            <a:xfrm>
              <a:off x="5508104" y="2350621"/>
              <a:ext cx="29490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Task 5.3 – vision part. Physical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293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261170"/>
            <a:ext cx="8352928" cy="452431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Objectives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Identification of unusual behavior based on data from surveillance cameras.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Detect unusual actions without being previously trained to them.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Operate under constrained visual conditions.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sz="2000" b="1" spc="300" dirty="0">
                <a:solidFill>
                  <a:schemeClr val="bg1">
                    <a:lumMod val="50000"/>
                  </a:schemeClr>
                </a:solidFill>
              </a:rPr>
              <a:t>Demand low computational resources.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8396F8-2BAF-994C-9FE6-73F636698A05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25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3851" y="692696"/>
            <a:ext cx="8352928" cy="101566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b="1" dirty="0">
                <a:solidFill>
                  <a:srgbClr val="14A4DB"/>
                </a:solidFill>
                <a:latin typeface="Arial"/>
                <a:cs typeface="Arial"/>
              </a:rPr>
              <a:t>Tracking</a:t>
            </a:r>
          </a:p>
          <a:p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CDD0C7F-E549-DB46-B856-A6D403FAA97A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71F8BE4-6BFE-1C4E-90DE-60F23B1D7481}"/>
              </a:ext>
            </a:extLst>
          </p:cNvPr>
          <p:cNvSpPr/>
          <p:nvPr/>
        </p:nvSpPr>
        <p:spPr>
          <a:xfrm>
            <a:off x="107504" y="1196752"/>
            <a:ext cx="9036496" cy="5078313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Extract a set of visual descriptors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Invariant to translation, rotation and scaling</a:t>
            </a:r>
          </a:p>
          <a:p>
            <a:pPr lvl="1">
              <a:lnSpc>
                <a:spcPct val="200000"/>
              </a:lnSpc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(e.g. SIFT, SURF, ORB</a:t>
            </a:r>
            <a:r>
              <a:rPr lang="en-US" b="1" spc="300" dirty="0" smtClean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)*.</a:t>
            </a:r>
            <a:endParaRPr lang="en-US" b="1" spc="300" dirty="0">
              <a:solidFill>
                <a:schemeClr val="bg1">
                  <a:lumMod val="50000"/>
                </a:schemeClr>
              </a:solidFill>
              <a:latin typeface="Arial"/>
              <a:cs typeface="Arial"/>
            </a:endParaRP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GB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Apply bags of visual words (RANSAC scheme refined)      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GB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remove potential outliers.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GB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Enhance the outliers with appearance models to identify objects across disjoint network of cameras.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GB" b="1" spc="300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rPr>
              <a:t>A probabilistic framework will be exploited to track the objects. </a:t>
            </a:r>
            <a:endParaRPr lang="en-US" dirty="0"/>
          </a:p>
        </p:txBody>
      </p:sp>
      <p:sp>
        <p:nvSpPr>
          <p:cNvPr id="4" name="3 Rectángulo"/>
          <p:cNvSpPr/>
          <p:nvPr/>
        </p:nvSpPr>
        <p:spPr>
          <a:xfrm>
            <a:off x="4485134" y="587727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*SIFT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: Scale-invariant feature transform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SURF: Speeded up robust features</a:t>
            </a:r>
          </a:p>
          <a:p>
            <a:pPr algn="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ORB: Oriented fast and Rotate Brief.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388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908720"/>
            <a:ext cx="4968552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b="1" dirty="0">
                <a:solidFill>
                  <a:srgbClr val="14A4DB"/>
                </a:solidFill>
                <a:latin typeface="Arial"/>
                <a:cs typeface="Arial"/>
              </a:rPr>
              <a:t>Similar implementations</a:t>
            </a:r>
          </a:p>
          <a:p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5FAC384-CE8D-7840-9E51-6D0215DAA2B3}"/>
              </a:ext>
            </a:extLst>
          </p:cNvPr>
          <p:cNvGrpSpPr/>
          <p:nvPr/>
        </p:nvGrpSpPr>
        <p:grpSpPr>
          <a:xfrm>
            <a:off x="153554" y="1916832"/>
            <a:ext cx="3371968" cy="3240360"/>
            <a:chOff x="-12360" y="2420888"/>
            <a:chExt cx="3653685" cy="41605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0AFA6CA-2097-F44B-BA8D-939B064EB9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973" y="2420888"/>
              <a:ext cx="3168352" cy="32250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87059FFE-C2DE-7F4F-9D8D-092779F7DB8B}"/>
                </a:ext>
              </a:extLst>
            </p:cNvPr>
            <p:cNvSpPr txBox="1"/>
            <p:nvPr/>
          </p:nvSpPr>
          <p:spPr>
            <a:xfrm>
              <a:off x="-12360" y="5645919"/>
              <a:ext cx="3140369" cy="9354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Visual representation </a:t>
              </a:r>
            </a:p>
            <a:p>
              <a:r>
                <a:rPr lang="en-US" b="1" dirty="0"/>
                <a:t>of industrial content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7C38F0F-589F-794F-B724-0158F600AC43}"/>
              </a:ext>
            </a:extLst>
          </p:cNvPr>
          <p:cNvGrpSpPr/>
          <p:nvPr/>
        </p:nvGrpSpPr>
        <p:grpSpPr>
          <a:xfrm>
            <a:off x="2483768" y="2348880"/>
            <a:ext cx="3816424" cy="3744416"/>
            <a:chOff x="4758562" y="2276872"/>
            <a:chExt cx="3954336" cy="410227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94895F75-39C0-9C46-9C9D-BE98A8E7A886}"/>
                </a:ext>
              </a:extLst>
            </p:cNvPr>
            <p:cNvGrpSpPr/>
            <p:nvPr/>
          </p:nvGrpSpPr>
          <p:grpSpPr>
            <a:xfrm>
              <a:off x="4758562" y="2276872"/>
              <a:ext cx="3954336" cy="3261244"/>
              <a:chOff x="45724" y="743820"/>
              <a:chExt cx="5827249" cy="4805884"/>
            </a:xfrm>
          </p:grpSpPr>
          <p:pic>
            <p:nvPicPr>
              <p:cNvPr id="6" name="Picture 4" descr="http://www.ndtcorporation.com/img/trunk-sewer-line-ground-penetrating-radar.png">
                <a:extLst>
                  <a:ext uri="{FF2B5EF4-FFF2-40B4-BE49-F238E27FC236}">
                    <a16:creationId xmlns:a16="http://schemas.microsoft.com/office/drawing/2014/main" xmlns="" id="{0CF0B44A-58B4-FB44-A837-FEA8B2EE27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97" r="6248"/>
              <a:stretch/>
            </p:blipFill>
            <p:spPr bwMode="auto">
              <a:xfrm>
                <a:off x="365759" y="1554541"/>
                <a:ext cx="2982351" cy="21885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2" descr="http://buildingchemicalsupplies.co.nz/img/aktiv/injection/tunnelElevated.jpg">
                <a:extLst>
                  <a:ext uri="{FF2B5EF4-FFF2-40B4-BE49-F238E27FC236}">
                    <a16:creationId xmlns:a16="http://schemas.microsoft.com/office/drawing/2014/main" xmlns="" id="{3C9A8438-782D-BA4B-B346-629D7BAFCCE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20284" y="743820"/>
                <a:ext cx="2857500" cy="1905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6" descr="http://www.ndtoolbox.org/sites/default/files/Spacetec%20Scanner%20on%20vehicle.PNG">
                <a:extLst>
                  <a:ext uri="{FF2B5EF4-FFF2-40B4-BE49-F238E27FC236}">
                    <a16:creationId xmlns:a16="http://schemas.microsoft.com/office/drawing/2014/main" xmlns="" id="{648FB0CF-BFFF-6748-8EFD-901DA7911B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081" t="10356" r="14576" b="11144"/>
              <a:stretch/>
            </p:blipFill>
            <p:spPr bwMode="auto">
              <a:xfrm>
                <a:off x="2820284" y="3000038"/>
                <a:ext cx="3052689" cy="25496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 descr="Αποτέλεσμα εικόνας για concrete tunnel defects">
                <a:extLst>
                  <a:ext uri="{FF2B5EF4-FFF2-40B4-BE49-F238E27FC236}">
                    <a16:creationId xmlns:a16="http://schemas.microsoft.com/office/drawing/2014/main" xmlns="" id="{A388F42D-91AD-8C4C-AE4F-EECBEBE263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4" y="3774863"/>
                <a:ext cx="2619375" cy="17430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8D1730AE-E158-534D-9708-516F4F75024D}"/>
                </a:ext>
              </a:extLst>
            </p:cNvPr>
            <p:cNvSpPr txBox="1"/>
            <p:nvPr/>
          </p:nvSpPr>
          <p:spPr>
            <a:xfrm>
              <a:off x="5634155" y="5591784"/>
              <a:ext cx="1731759" cy="787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Tunnel Crack</a:t>
              </a:r>
            </a:p>
            <a:p>
              <a:r>
                <a:rPr lang="en-US" b="1" dirty="0"/>
                <a:t> Detection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E7A98772-3CD5-B440-9443-715AE8AD8A54}"/>
              </a:ext>
            </a:extLst>
          </p:cNvPr>
          <p:cNvGrpSpPr/>
          <p:nvPr/>
        </p:nvGrpSpPr>
        <p:grpSpPr>
          <a:xfrm>
            <a:off x="4746509" y="3789040"/>
            <a:ext cx="4397491" cy="2661128"/>
            <a:chOff x="249320" y="3073966"/>
            <a:chExt cx="6026117" cy="327770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9665565B-A223-7B4B-8571-D39DC0DD46AD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"/>
            <a:stretch/>
          </p:blipFill>
          <p:spPr bwMode="auto">
            <a:xfrm>
              <a:off x="249320" y="3073966"/>
              <a:ext cx="6026117" cy="288083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32C2B2C7-284C-7C47-AB47-6754EC6493DC}"/>
                </a:ext>
              </a:extLst>
            </p:cNvPr>
            <p:cNvSpPr txBox="1"/>
            <p:nvPr/>
          </p:nvSpPr>
          <p:spPr>
            <a:xfrm>
              <a:off x="2119308" y="5982337"/>
              <a:ext cx="22861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Maritime Surveillance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32039C4-C9DB-F94E-B813-02D1A157FDAD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0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887520"/>
            <a:ext cx="8352928" cy="563231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</a:rPr>
              <a:t>Usual infrastructure includes RGB and Thermal cameras.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</a:rPr>
              <a:t>The topology of the camera network affects performance and the ability to contextualize the spatial information.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</a:rPr>
              <a:t>Overlapping cameras:</a:t>
            </a:r>
            <a:r>
              <a:rPr lang="en-US" b="1" spc="3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you can keep track of the entirety of an object’s route.</a:t>
            </a:r>
          </a:p>
          <a:p>
            <a:pPr marL="800100" lvl="1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Disjointed network of cameras: only parts of the route is available.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r>
              <a:rPr lang="en-US" b="1" spc="3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Data preprocessing is useful in order to feed the Machine </a:t>
            </a:r>
            <a:r>
              <a:rPr lang="en-US" b="1" spc="3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Learning (ML) </a:t>
            </a:r>
            <a:r>
              <a:rPr lang="en-US" b="1" spc="300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tools with semantic information rather than raw data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38396F8-2BAF-994C-9FE6-73F636698A05}"/>
              </a:ext>
            </a:extLst>
          </p:cNvPr>
          <p:cNvSpPr/>
          <p:nvPr/>
        </p:nvSpPr>
        <p:spPr>
          <a:xfrm>
            <a:off x="1835696" y="44624"/>
            <a:ext cx="7056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/>
                <a:cs typeface="Arial"/>
              </a:rPr>
              <a:t>Identification of abnormal behavior from a coordinated network of cameras 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498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5456</TotalTime>
  <Words>1797</Words>
  <Application>Microsoft Office PowerPoint</Application>
  <PresentationFormat>Presentación en pantalla (4:3)</PresentationFormat>
  <Paragraphs>223</Paragraphs>
  <Slides>25</Slides>
  <Notes>22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LiftingPC37</dc:creator>
  <cp:lastModifiedBy>DAVID</cp:lastModifiedBy>
  <cp:revision>218</cp:revision>
  <cp:lastPrinted>2018-02-09T00:42:34Z</cp:lastPrinted>
  <dcterms:created xsi:type="dcterms:W3CDTF">2013-05-29T15:17:47Z</dcterms:created>
  <dcterms:modified xsi:type="dcterms:W3CDTF">2018-10-08T08:35:46Z</dcterms:modified>
</cp:coreProperties>
</file>